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4" r:id="rId6"/>
    <p:sldId id="283" r:id="rId7"/>
    <p:sldId id="275" r:id="rId8"/>
    <p:sldId id="276" r:id="rId9"/>
    <p:sldId id="277" r:id="rId10"/>
    <p:sldId id="278" r:id="rId11"/>
    <p:sldId id="258" r:id="rId12"/>
    <p:sldId id="285" r:id="rId13"/>
    <p:sldId id="286" r:id="rId14"/>
    <p:sldId id="287" r:id="rId15"/>
    <p:sldId id="288" r:id="rId16"/>
    <p:sldId id="284" r:id="rId17"/>
    <p:sldId id="272" r:id="rId18"/>
    <p:sldId id="28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A55"/>
    <a:srgbClr val="F3F1F1"/>
    <a:srgbClr val="C6BABA"/>
    <a:srgbClr val="E1DBDB"/>
    <a:srgbClr val="FAD7D6"/>
    <a:srgbClr val="FF9999"/>
    <a:srgbClr val="E32D29"/>
    <a:srgbClr val="FF7171"/>
    <a:srgbClr val="E581A0"/>
    <a:srgbClr val="F29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0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2130" y="108"/>
      </p:cViewPr>
      <p:guideLst>
        <p:guide orient="horz" pos="2160"/>
        <p:guide pos="2880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03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0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35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8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8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91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19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3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68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67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0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EE58-FF3B-45A8-85F4-43F9298A09F0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C3D3-E776-495F-932C-B4DC18552B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53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imcomz.com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917"/>
          <a:stretch/>
        </p:blipFill>
        <p:spPr>
          <a:xfrm>
            <a:off x="1828800" y="885824"/>
            <a:ext cx="7315200" cy="597217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339752" y="1052736"/>
            <a:ext cx="4612112" cy="4392488"/>
          </a:xfrm>
          <a:prstGeom prst="rect">
            <a:avLst/>
          </a:prstGeom>
          <a:solidFill>
            <a:srgbClr val="E9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89506" y="1196752"/>
            <a:ext cx="3613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BUSINESS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07104" y="1772816"/>
            <a:ext cx="3865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PROPOSAL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7462" y="3131676"/>
            <a:ext cx="274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Mobile Coupon Marketing</a:t>
            </a:r>
            <a:endParaRPr lang="ko-KR" altLang="en-US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555776" y="2924944"/>
            <a:ext cx="41044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7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67544" y="4365104"/>
            <a:ext cx="8352928" cy="1800200"/>
          </a:xfrm>
          <a:prstGeom prst="rect">
            <a:avLst/>
          </a:prstGeom>
          <a:solidFill>
            <a:srgbClr val="F3F1F1"/>
          </a:solidFill>
          <a:ln w="57150">
            <a:solidFill>
              <a:srgbClr val="E1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67544" y="1556792"/>
            <a:ext cx="8352928" cy="2376264"/>
          </a:xfrm>
          <a:prstGeom prst="rect">
            <a:avLst/>
          </a:prstGeom>
          <a:solidFill>
            <a:srgbClr val="F3F1F1"/>
          </a:solidFill>
          <a:ln w="57150">
            <a:solidFill>
              <a:srgbClr val="E1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6)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거래 형태 및 정산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450" y="1340768"/>
            <a:ext cx="941283" cy="338554"/>
          </a:xfrm>
          <a:prstGeom prst="rect">
            <a:avLst/>
          </a:prstGeom>
          <a:solidFill>
            <a:srgbClr val="F3F1F1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Sandoll 고딕Neo2 05 SemiBold" pitchFamily="34" charset="-127"/>
                <a:ea typeface="Sandoll 고딕Neo2 05 SemiBold" pitchFamily="34" charset="-127"/>
              </a:rPr>
              <a:t>거래형태</a:t>
            </a:r>
            <a:endParaRPr lang="en-US" altLang="ko-KR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357591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Sandoll 고딕Neo2 05 SemiBold" pitchFamily="34" charset="-127"/>
                <a:ea typeface="Sandoll 고딕Neo2 05 SemiBold" pitchFamily="34" charset="-127"/>
              </a:rPr>
              <a:t>대행발송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60755" y="1925543"/>
            <a:ext cx="432048" cy="432048"/>
          </a:xfrm>
          <a:prstGeom prst="rect">
            <a:avLst/>
          </a:prstGeom>
          <a:solidFill>
            <a:srgbClr val="E9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Sandoll 고딕Neo2 05 SemiBold" pitchFamily="34" charset="-127"/>
                <a:ea typeface="Sandoll 고딕Neo2 05 SemiBold" pitchFamily="34" charset="-127"/>
              </a:rPr>
              <a:t>01</a:t>
            </a:r>
            <a:endParaRPr lang="ko-KR" altLang="en-US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645623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당일 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4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시까지 접수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,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당일 발송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발송 필수 정보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(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전화번호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/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상품명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,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 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      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수량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/MMS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제목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,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내용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/</a:t>
            </a:r>
            <a:r>
              <a:rPr lang="ko-KR" altLang="en-US" sz="1200" dirty="0" err="1">
                <a:latin typeface="Sandoll 고딕Neo2 02 Light" pitchFamily="34" charset="-127"/>
                <a:ea typeface="Sandoll 고딕Neo2 02 Light" pitchFamily="34" charset="-127"/>
              </a:rPr>
              <a:t>회신번호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  <a:endParaRPr lang="ko-KR" altLang="en-US" sz="1200" dirty="0"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5761" y="238300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latin typeface="Sandoll 고딕Neo2 05 SemiBold" pitchFamily="34" charset="-127"/>
                <a:ea typeface="Sandoll 고딕Neo2 05 SemiBold" pitchFamily="34" charset="-127"/>
              </a:rPr>
              <a:t>핀번호</a:t>
            </a:r>
            <a:r>
              <a:rPr lang="ko-KR" altLang="en-US" sz="1600" dirty="0">
                <a:latin typeface="Sandoll 고딕Neo2 05 SemiBold" pitchFamily="34" charset="-127"/>
                <a:ea typeface="Sandoll 고딕Neo2 05 SemiBold" pitchFamily="34" charset="-127"/>
              </a:rPr>
              <a:t> 생성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562948" y="1925543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Sandoll 고딕Neo2 05 SemiBold" pitchFamily="34" charset="-127"/>
                <a:ea typeface="Sandoll 고딕Neo2 05 SemiBold" pitchFamily="34" charset="-127"/>
              </a:rPr>
              <a:t>02</a:t>
            </a:r>
            <a:endParaRPr lang="ko-KR" altLang="en-US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5761" y="2671033"/>
            <a:ext cx="2382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내부 발송을 위해 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       </a:t>
            </a:r>
            <a:r>
              <a:rPr lang="ko-KR" altLang="en-US" sz="1200" dirty="0" err="1">
                <a:latin typeface="Sandoll 고딕Neo2 02 Light" pitchFamily="34" charset="-127"/>
                <a:ea typeface="Sandoll 고딕Neo2 02 Light" pitchFamily="34" charset="-127"/>
              </a:rPr>
              <a:t>핀번호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 생성하여 전달 가능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상품은 미리 협의 후 진행 가능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생성 당일에 전달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2357591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Sandoll 고딕Neo2 05 SemiBold" pitchFamily="34" charset="-127"/>
                <a:ea typeface="Sandoll 고딕Neo2 05 SemiBold" pitchFamily="34" charset="-127"/>
              </a:rPr>
              <a:t>시스템연동 발송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161355" y="1925543"/>
            <a:ext cx="43204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Sandoll 고딕Neo2 05 SemiBold" pitchFamily="34" charset="-127"/>
                <a:ea typeface="Sandoll 고딕Neo2 05 SemiBold" pitchFamily="34" charset="-127"/>
              </a:rPr>
              <a:t>03</a:t>
            </a:r>
            <a:endParaRPr lang="ko-KR" altLang="en-US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2645623"/>
            <a:ext cx="2642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배너연동 발송페이지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       (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누구나 발송가능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, </a:t>
            </a:r>
          </a:p>
          <a:p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      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이벤트 발송페이지 개발비용 발생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자체발송 페이지 제공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       (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지정된 사람만 발송가능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6781" y="4221088"/>
            <a:ext cx="941283" cy="338554"/>
          </a:xfrm>
          <a:prstGeom prst="rect">
            <a:avLst/>
          </a:prstGeom>
          <a:solidFill>
            <a:srgbClr val="F3F1F1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Sandoll 고딕Neo2 05 SemiBold" pitchFamily="34" charset="-127"/>
                <a:ea typeface="Sandoll 고딕Neo2 05 SemiBold" pitchFamily="34" charset="-127"/>
              </a:rPr>
              <a:t>거래정산</a:t>
            </a:r>
            <a:endParaRPr lang="en-US" altLang="ko-KR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5127575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Sandoll 고딕Neo2 05 SemiBold" pitchFamily="34" charset="-127"/>
                <a:ea typeface="Sandoll 고딕Neo2 05 SemiBold" pitchFamily="34" charset="-127"/>
              </a:rPr>
              <a:t>대금청구서 발송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696859" y="4695527"/>
            <a:ext cx="432048" cy="432048"/>
          </a:xfrm>
          <a:prstGeom prst="rect">
            <a:avLst/>
          </a:prstGeom>
          <a:solidFill>
            <a:srgbClr val="E9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Sandoll 고딕Neo2 05 SemiBold" pitchFamily="34" charset="-127"/>
                <a:ea typeface="Sandoll 고딕Neo2 05 SemiBold" pitchFamily="34" charset="-127"/>
              </a:rPr>
              <a:t>01</a:t>
            </a:r>
            <a:endParaRPr lang="ko-KR" altLang="en-US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415607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발송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(1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일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~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말일까지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)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후 익월 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3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일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       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(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본 상품은 세금계산서 </a:t>
            </a:r>
            <a:r>
              <a:rPr lang="ko-KR" altLang="en-US" sz="1200" dirty="0" err="1">
                <a:latin typeface="Sandoll 고딕Neo2 02 Light" pitchFamily="34" charset="-127"/>
                <a:ea typeface="Sandoll 고딕Neo2 02 Light" pitchFamily="34" charset="-127"/>
              </a:rPr>
              <a:t>미발행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 대상임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  <a:endParaRPr lang="ko-KR" altLang="en-US" sz="1200" dirty="0"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6665" y="5169108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Sandoll 고딕Neo2 05 SemiBold" pitchFamily="34" charset="-127"/>
                <a:ea typeface="Sandoll 고딕Neo2 05 SemiBold" pitchFamily="34" charset="-127"/>
              </a:rPr>
              <a:t>대금입금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613852" y="4711650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Sandoll 고딕Neo2 05 SemiBold" pitchFamily="34" charset="-127"/>
                <a:ea typeface="Sandoll 고딕Neo2 05 SemiBold" pitchFamily="34" charset="-127"/>
              </a:rPr>
              <a:t>02</a:t>
            </a:r>
            <a:endParaRPr lang="ko-KR" altLang="en-US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6665" y="5457140"/>
            <a:ext cx="177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익월 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15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일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,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익월 말일</a:t>
            </a:r>
          </a:p>
        </p:txBody>
      </p:sp>
      <p:pic>
        <p:nvPicPr>
          <p:cNvPr id="26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5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5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020272" y="2492896"/>
            <a:ext cx="2123727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23728" y="2636912"/>
            <a:ext cx="487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About IMCOMZ</a:t>
            </a:r>
            <a:endParaRPr lang="ko-KR" altLang="en-US" sz="4000" dirty="0">
              <a:solidFill>
                <a:schemeClr val="bg1"/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797" y="3068960"/>
            <a:ext cx="815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300" dirty="0">
                <a:solidFill>
                  <a:srgbClr val="E95A55"/>
                </a:solidFill>
                <a:latin typeface="Sandoll 고딕Neo2 07 ExtraBold" pitchFamily="34" charset="-127"/>
                <a:ea typeface="Sandoll 고딕Neo2 07 ExtraBold" pitchFamily="34" charset="-127"/>
                <a:cs typeface="Aharoni" pitchFamily="2" charset="-79"/>
              </a:rPr>
              <a:t>02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8048250" y="3478361"/>
            <a:ext cx="1095750" cy="0"/>
          </a:xfrm>
          <a:prstGeom prst="line">
            <a:avLst/>
          </a:prstGeom>
          <a:ln w="38100">
            <a:solidFill>
              <a:srgbClr val="E95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3355251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회사 소개</a:t>
            </a: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조직 구성</a:t>
            </a: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사업 분야</a:t>
            </a: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연혁</a:t>
            </a:r>
          </a:p>
        </p:txBody>
      </p:sp>
    </p:spTree>
    <p:extLst>
      <p:ext uri="{BB962C8B-B14F-4D97-AF65-F5344CB8AC3E}">
        <p14:creationId xmlns:p14="http://schemas.microsoft.com/office/powerpoint/2010/main" val="176023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About IMCOMZ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1) 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회사 소개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11560" y="2368129"/>
            <a:ext cx="8064896" cy="3824839"/>
          </a:xfrm>
          <a:prstGeom prst="rect">
            <a:avLst/>
          </a:prstGeom>
          <a:solidFill>
            <a:srgbClr val="F3F1F1"/>
          </a:solidFill>
          <a:ln w="57150">
            <a:solidFill>
              <a:srgbClr val="E1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5576" y="238772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회사명　 </a:t>
            </a:r>
            <a:r>
              <a:rPr lang="en-US" altLang="ko-KR" sz="2000" dirty="0">
                <a:latin typeface="Sandoll 고딕Neo2 03 Regular" pitchFamily="34" charset="-127"/>
                <a:ea typeface="Sandoll 고딕Neo2 03 Regular" pitchFamily="34" charset="-127"/>
              </a:rPr>
              <a:t>|</a:t>
            </a: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아이엠컴즈</a:t>
            </a:r>
            <a:endParaRPr lang="en-US" altLang="ko-KR" sz="20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설립　　 </a:t>
            </a:r>
            <a:r>
              <a:rPr lang="en-US" altLang="ko-KR" sz="2000" dirty="0">
                <a:latin typeface="Sandoll 고딕Neo2 03 Regular" pitchFamily="34" charset="-127"/>
                <a:ea typeface="Sandoll 고딕Neo2 03 Regular" pitchFamily="34" charset="-127"/>
              </a:rPr>
              <a:t>|</a:t>
            </a: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 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2008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년 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8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월</a:t>
            </a:r>
            <a:endParaRPr lang="en-US" altLang="ko-KR" sz="20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대표이사 </a:t>
            </a:r>
            <a:r>
              <a:rPr lang="en-US" altLang="ko-KR" sz="2000" dirty="0">
                <a:latin typeface="Sandoll 고딕Neo2 03 Regular" pitchFamily="34" charset="-127"/>
                <a:ea typeface="Sandoll 고딕Neo2 03 Regular" pitchFamily="34" charset="-127"/>
              </a:rPr>
              <a:t>|</a:t>
            </a: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조성진</a:t>
            </a:r>
            <a:endParaRPr lang="en-US" altLang="ko-KR" sz="20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주소　　 </a:t>
            </a:r>
            <a:r>
              <a:rPr lang="en-US" altLang="ko-KR" sz="2000" dirty="0">
                <a:latin typeface="Sandoll 고딕Neo2 03 Regular" pitchFamily="34" charset="-127"/>
                <a:ea typeface="Sandoll 고딕Neo2 03 Regular" pitchFamily="34" charset="-127"/>
              </a:rPr>
              <a:t>|</a:t>
            </a: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서울시 금천구 가산디지털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1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로 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128 STX-V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타워 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1206~08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호</a:t>
            </a:r>
            <a:endParaRPr lang="en-US" altLang="ko-KR" sz="20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사업분야 </a:t>
            </a:r>
            <a:r>
              <a:rPr lang="en-US" altLang="ko-KR" sz="2000" dirty="0">
                <a:latin typeface="Sandoll 고딕Neo2 03 Regular" pitchFamily="34" charset="-127"/>
                <a:ea typeface="Sandoll 고딕Neo2 03 Regular" pitchFamily="34" charset="-127"/>
              </a:rPr>
              <a:t>|</a:t>
            </a: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모바일 상품권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(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교환권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)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솔루션 제공</a:t>
            </a:r>
            <a:endParaRPr lang="en-US" altLang="ko-KR" sz="20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  <a:p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	  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브랜드 모바일상품권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(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교환권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)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발행 및 판매 대행</a:t>
            </a:r>
            <a:endParaRPr lang="en-US" altLang="ko-KR" sz="20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  <a:p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	  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상품권 판매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(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영업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)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대행 사업</a:t>
            </a:r>
            <a:endParaRPr lang="en-US" altLang="ko-KR" sz="20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  <a:p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               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광고 마케팅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, SNS </a:t>
            </a:r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운영 사업</a:t>
            </a:r>
            <a:r>
              <a:rPr lang="en-US" altLang="ko-KR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1560" y="1278308"/>
            <a:ext cx="7920880" cy="878904"/>
          </a:xfrm>
          <a:prstGeom prst="rect">
            <a:avLst/>
          </a:prstGeom>
          <a:solidFill>
            <a:srgbClr val="E1DBD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684774" y="1365124"/>
            <a:ext cx="5750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Sandoll 고딕Neo2 03 Regular" pitchFamily="34" charset="-127"/>
                <a:ea typeface="Sandoll 고딕Neo2 03 Regular" pitchFamily="34" charset="-127"/>
              </a:rPr>
              <a:t>기업이 요구하는 마케팅적 능력과 시스템을 보유한 유기적 조직 아이엠컴즈</a:t>
            </a:r>
            <a:r>
              <a:rPr lang="en-US" altLang="ko-KR" sz="1400" i="1" dirty="0">
                <a:latin typeface="Sandoll 고딕Neo2 03 Regular" pitchFamily="34" charset="-127"/>
                <a:ea typeface="Sandoll 고딕Neo2 03 Regular" pitchFamily="34" charset="-127"/>
              </a:rPr>
              <a:t>!</a:t>
            </a:r>
          </a:p>
          <a:p>
            <a:pPr algn="ctr"/>
            <a:r>
              <a:rPr lang="ko-KR" altLang="en-US" sz="1400" dirty="0">
                <a:latin typeface="Sandoll 고딕Neo2 03 Regular" pitchFamily="34" charset="-127"/>
                <a:ea typeface="Sandoll 고딕Neo2 03 Regular" pitchFamily="34" charset="-127"/>
              </a:rPr>
              <a:t>마케팅과 프로모션 집행 및 운영 분야에서 풍부한 경험과 인프라를 보유하여</a:t>
            </a:r>
            <a:endParaRPr lang="en-US" altLang="ko-KR" sz="1400" dirty="0">
              <a:latin typeface="Sandoll 고딕Neo2 03 Regular" pitchFamily="34" charset="-127"/>
              <a:ea typeface="Sandoll 고딕Neo2 03 Regular" pitchFamily="34" charset="-127"/>
            </a:endParaRPr>
          </a:p>
          <a:p>
            <a:pPr algn="ctr"/>
            <a:r>
              <a:rPr lang="ko-KR" altLang="en-US" sz="1400" dirty="0">
                <a:latin typeface="Sandoll 고딕Neo2 03 Regular" pitchFamily="34" charset="-127"/>
                <a:ea typeface="Sandoll 고딕Neo2 03 Regular" pitchFamily="34" charset="-127"/>
              </a:rPr>
              <a:t>각 기업의 사업 요구에 적시하는 서비스를 제공하고 있습니다</a:t>
            </a:r>
            <a:r>
              <a:rPr lang="en-US" altLang="ko-KR" sz="1400" dirty="0">
                <a:latin typeface="Sandoll 고딕Neo2 03 Regular" pitchFamily="34" charset="-127"/>
                <a:ea typeface="Sandoll 고딕Neo2 03 Regular" pitchFamily="34" charset="-127"/>
              </a:rPr>
              <a:t>.</a:t>
            </a:r>
          </a:p>
        </p:txBody>
      </p:sp>
      <p:pic>
        <p:nvPicPr>
          <p:cNvPr id="11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5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About IMCOMZ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2) 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조직 구성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9691" y="1269921"/>
            <a:ext cx="5149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마케팅 및 시스템 등 사업 전 분야에 필요한</a:t>
            </a:r>
            <a:endParaRPr lang="en-US" altLang="ko-KR" sz="2200" dirty="0">
              <a:latin typeface="Sandoll 고딕Neo2 03 Regular" pitchFamily="34" charset="-127"/>
              <a:ea typeface="Sandoll 고딕Neo2 03 Regular" pitchFamily="34" charset="-127"/>
            </a:endParaRPr>
          </a:p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전문 인력 중심의 유기적 조직 </a:t>
            </a:r>
            <a:r>
              <a:rPr lang="ko-KR" altLang="en-US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아이엠컴즈</a:t>
            </a:r>
            <a:endParaRPr lang="en-US" altLang="ko-KR" sz="22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04715" y="2240294"/>
            <a:ext cx="1584176" cy="288032"/>
          </a:xfrm>
          <a:prstGeom prst="rect">
            <a:avLst/>
          </a:prstGeom>
          <a:solidFill>
            <a:srgbClr val="E95A5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대표이사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907562" y="3038624"/>
            <a:ext cx="1440000" cy="288032"/>
          </a:xfrm>
          <a:prstGeom prst="rect">
            <a:avLst/>
          </a:prstGeom>
          <a:solidFill>
            <a:srgbClr val="F298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경영지원본부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2323362" y="2555388"/>
            <a:ext cx="4314571" cy="540000"/>
            <a:chOff x="972962" y="3068960"/>
            <a:chExt cx="7195360" cy="540000"/>
          </a:xfrm>
        </p:grpSpPr>
        <p:cxnSp>
          <p:nvCxnSpPr>
            <p:cNvPr id="5" name="직선 연결선 4"/>
            <p:cNvCxnSpPr>
              <a:cxnSpLocks/>
            </p:cNvCxnSpPr>
            <p:nvPr/>
          </p:nvCxnSpPr>
          <p:spPr>
            <a:xfrm flipH="1">
              <a:off x="4567395" y="3068960"/>
              <a:ext cx="4606" cy="2466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973266" y="3338961"/>
              <a:ext cx="719505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>
              <a:off x="972962" y="3338960"/>
              <a:ext cx="303" cy="270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8168017" y="3338960"/>
              <a:ext cx="303" cy="270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63D499F3-CB39-4454-B4EF-EC17D0174EE6}"/>
              </a:ext>
            </a:extLst>
          </p:cNvPr>
          <p:cNvSpPr/>
          <p:nvPr/>
        </p:nvSpPr>
        <p:spPr>
          <a:xfrm>
            <a:off x="1625581" y="3081764"/>
            <a:ext cx="1440000" cy="288032"/>
          </a:xfrm>
          <a:prstGeom prst="rect">
            <a:avLst/>
          </a:prstGeom>
          <a:solidFill>
            <a:srgbClr val="F298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사업총괄</a:t>
            </a:r>
            <a:endParaRPr lang="en-US" altLang="ko-KR" sz="1100" dirty="0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7651DB4-7A87-41CA-892D-D778696CCBE9}"/>
              </a:ext>
            </a:extLst>
          </p:cNvPr>
          <p:cNvGrpSpPr/>
          <p:nvPr/>
        </p:nvGrpSpPr>
        <p:grpSpPr>
          <a:xfrm>
            <a:off x="1310563" y="3380983"/>
            <a:ext cx="6033804" cy="1018978"/>
            <a:chOff x="2279155" y="2111351"/>
            <a:chExt cx="9114004" cy="1018978"/>
          </a:xfrm>
        </p:grpSpPr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BDD2C070-4B77-4525-A747-AAED5E7EBAAA}"/>
                </a:ext>
              </a:extLst>
            </p:cNvPr>
            <p:cNvCxnSpPr>
              <a:cxnSpLocks/>
            </p:cNvCxnSpPr>
            <p:nvPr/>
          </p:nvCxnSpPr>
          <p:spPr>
            <a:xfrm>
              <a:off x="3799903" y="2111351"/>
              <a:ext cx="7179" cy="73284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16829711-F3DD-418F-9691-C8CFEA9F9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9155" y="2841308"/>
              <a:ext cx="9089857" cy="133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0C98D982-F64A-4BF6-B0F6-B51A81398850}"/>
                </a:ext>
              </a:extLst>
            </p:cNvPr>
            <p:cNvCxnSpPr/>
            <p:nvPr/>
          </p:nvCxnSpPr>
          <p:spPr>
            <a:xfrm flipH="1">
              <a:off x="2291984" y="2860329"/>
              <a:ext cx="302" cy="270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8D88B6D-3F57-4625-8542-A725471D0D95}"/>
                </a:ext>
              </a:extLst>
            </p:cNvPr>
            <p:cNvCxnSpPr/>
            <p:nvPr/>
          </p:nvCxnSpPr>
          <p:spPr>
            <a:xfrm flipH="1">
              <a:off x="11392855" y="2838945"/>
              <a:ext cx="304" cy="270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CC1FE5D-11B2-43CE-8DF1-54776790AA2F}"/>
              </a:ext>
            </a:extLst>
          </p:cNvPr>
          <p:cNvSpPr/>
          <p:nvPr/>
        </p:nvSpPr>
        <p:spPr>
          <a:xfrm>
            <a:off x="622074" y="4323398"/>
            <a:ext cx="1695280" cy="288032"/>
          </a:xfrm>
          <a:prstGeom prst="rect">
            <a:avLst/>
          </a:prstGeom>
          <a:solidFill>
            <a:srgbClr val="F298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/>
              <a:t>디지털컨텐츠</a:t>
            </a:r>
            <a:r>
              <a:rPr lang="ko-KR" altLang="en-US" sz="1100" dirty="0"/>
              <a:t> 사업본부</a:t>
            </a:r>
            <a:endParaRPr lang="en-US" altLang="ko-KR" sz="1100" dirty="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2992791-6123-41F1-8C6A-044C65F7B4F5}"/>
              </a:ext>
            </a:extLst>
          </p:cNvPr>
          <p:cNvSpPr/>
          <p:nvPr/>
        </p:nvSpPr>
        <p:spPr>
          <a:xfrm>
            <a:off x="6599364" y="4355119"/>
            <a:ext cx="1440000" cy="288032"/>
          </a:xfrm>
          <a:prstGeom prst="rect">
            <a:avLst/>
          </a:prstGeom>
          <a:solidFill>
            <a:srgbClr val="F298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사업개발본부</a:t>
            </a:r>
            <a:endParaRPr lang="en-US" altLang="ko-KR" sz="1100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7CB7FF11-BD25-43F4-87F8-2B10ECE6A97C}"/>
              </a:ext>
            </a:extLst>
          </p:cNvPr>
          <p:cNvSpPr/>
          <p:nvPr/>
        </p:nvSpPr>
        <p:spPr>
          <a:xfrm>
            <a:off x="2806098" y="4322165"/>
            <a:ext cx="1440000" cy="288032"/>
          </a:xfrm>
          <a:prstGeom prst="rect">
            <a:avLst/>
          </a:prstGeom>
          <a:solidFill>
            <a:srgbClr val="F298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퍼포먼스 사업본부</a:t>
            </a:r>
            <a:endParaRPr lang="en-US" altLang="ko-KR" sz="1100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DB39A824-E21D-48E1-B0D6-04DC22889FA6}"/>
              </a:ext>
            </a:extLst>
          </p:cNvPr>
          <p:cNvSpPr/>
          <p:nvPr/>
        </p:nvSpPr>
        <p:spPr>
          <a:xfrm>
            <a:off x="4715132" y="4333127"/>
            <a:ext cx="1440000" cy="288032"/>
          </a:xfrm>
          <a:prstGeom prst="rect">
            <a:avLst/>
          </a:prstGeom>
          <a:solidFill>
            <a:srgbClr val="F298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Creative</a:t>
            </a:r>
            <a:r>
              <a:rPr lang="ko-KR" altLang="en-US" sz="1100" dirty="0"/>
              <a:t> </a:t>
            </a:r>
            <a:r>
              <a:rPr lang="en-US" altLang="ko-KR" sz="1100" dirty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4499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About IMCOMZ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3) 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사업 분야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0166" y="1269921"/>
            <a:ext cx="5928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풍부한 경험과 인프라를 바탕으로</a:t>
            </a:r>
            <a:endParaRPr lang="en-US" altLang="ko-KR" sz="2200" dirty="0">
              <a:latin typeface="Sandoll 고딕Neo2 03 Regular" pitchFamily="34" charset="-127"/>
              <a:ea typeface="Sandoll 고딕Neo2 03 Regular" pitchFamily="34" charset="-127"/>
            </a:endParaRPr>
          </a:p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기업의 회원 또는 </a:t>
            </a:r>
            <a:r>
              <a:rPr lang="ko-KR" altLang="en-US" sz="2200" dirty="0" err="1">
                <a:latin typeface="Sandoll 고딕Neo2 03 Regular" pitchFamily="34" charset="-127"/>
                <a:ea typeface="Sandoll 고딕Neo2 03 Regular" pitchFamily="34" charset="-127"/>
              </a:rPr>
              <a:t>제휴사</a:t>
            </a:r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 대상의 다양한 사업 진행</a:t>
            </a:r>
            <a:endParaRPr lang="en-US" altLang="ko-KR" sz="2200" dirty="0"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45168" y="2549051"/>
            <a:ext cx="3588046" cy="1577772"/>
            <a:chOff x="263875" y="2549051"/>
            <a:chExt cx="3588046" cy="1577772"/>
          </a:xfrm>
        </p:grpSpPr>
        <p:sp>
          <p:nvSpPr>
            <p:cNvPr id="13" name="직사각형 12"/>
            <p:cNvSpPr/>
            <p:nvPr/>
          </p:nvSpPr>
          <p:spPr>
            <a:xfrm>
              <a:off x="263875" y="2743863"/>
              <a:ext cx="3588046" cy="1382960"/>
            </a:xfrm>
            <a:prstGeom prst="rect">
              <a:avLst/>
            </a:prstGeom>
            <a:solidFill>
              <a:srgbClr val="F3F1F1"/>
            </a:solidFill>
            <a:ln w="57150">
              <a:solidFill>
                <a:srgbClr val="E1D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0094" y="2549051"/>
              <a:ext cx="1755609" cy="338554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E95A55"/>
                  </a:solidFill>
                  <a:latin typeface="Sandoll 고딕Neo2 03 Regular" pitchFamily="34" charset="-127"/>
                  <a:ea typeface="Sandoll 고딕Neo2 03 Regular" pitchFamily="34" charset="-127"/>
                  <a:cs typeface="Aharoni" pitchFamily="2" charset="-79"/>
                </a:rPr>
                <a:t>모바일기프트</a:t>
              </a:r>
              <a:r>
                <a:rPr lang="ko-KR" altLang="en-US" sz="1600" dirty="0">
                  <a:solidFill>
                    <a:srgbClr val="E95A55"/>
                  </a:solidFill>
                  <a:latin typeface="Sandoll 고딕Neo2 03 Regular" pitchFamily="34" charset="-127"/>
                  <a:ea typeface="Sandoll 고딕Neo2 03 Regular" pitchFamily="34" charset="-127"/>
                  <a:cs typeface="Aharoni" pitchFamily="2" charset="-79"/>
                </a:rPr>
                <a:t> 사업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10" y="3030051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모바일 </a:t>
              </a:r>
              <a:r>
                <a:rPr lang="ko-KR" altLang="en-US" sz="1200" dirty="0" err="1">
                  <a:latin typeface="Sandoll 고딕Neo2 01 UltraLight" pitchFamily="34" charset="-127"/>
                  <a:ea typeface="Sandoll 고딕Neo2 01 UltraLight" pitchFamily="34" charset="-127"/>
                </a:rPr>
                <a:t>기프트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 사업 진행</a:t>
              </a:r>
              <a:endParaRPr lang="en-US" altLang="ko-KR" sz="1200" dirty="0">
                <a:latin typeface="Sandoll 고딕Neo2 01 UltraLight" pitchFamily="34" charset="-127"/>
                <a:ea typeface="Sandoll 고딕Neo2 01 UltraLight" pitchFamily="34" charset="-12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국내 사업 노하우와 브랜드를 기반으로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, 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글로벌 콘텐츠 확보 및 글로벌 사업으로 단계적 확장 추진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723136" y="2549051"/>
            <a:ext cx="3588046" cy="1577772"/>
            <a:chOff x="263875" y="2549051"/>
            <a:chExt cx="3588046" cy="1577772"/>
          </a:xfrm>
        </p:grpSpPr>
        <p:sp>
          <p:nvSpPr>
            <p:cNvPr id="17" name="직사각형 16"/>
            <p:cNvSpPr/>
            <p:nvPr/>
          </p:nvSpPr>
          <p:spPr>
            <a:xfrm>
              <a:off x="263875" y="2743863"/>
              <a:ext cx="3588046" cy="1382960"/>
            </a:xfrm>
            <a:prstGeom prst="rect">
              <a:avLst/>
            </a:prstGeom>
            <a:solidFill>
              <a:srgbClr val="F3F1F1"/>
            </a:solidFill>
            <a:ln w="57150">
              <a:solidFill>
                <a:srgbClr val="E1D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2389" y="2549051"/>
              <a:ext cx="1871025" cy="338554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rgbClr val="E95A55"/>
                  </a:solidFill>
                  <a:latin typeface="Sandoll 고딕Neo2 03 Regular" pitchFamily="34" charset="-127"/>
                  <a:ea typeface="Sandoll 고딕Neo2 03 Regular" pitchFamily="34" charset="-127"/>
                  <a:cs typeface="Aharoni" pitchFamily="2" charset="-79"/>
                </a:rPr>
                <a:t>플랫폼 기획 및 개발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10" y="3030051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자체 발급 </a:t>
              </a:r>
              <a:r>
                <a:rPr lang="ko-KR" altLang="en-US" sz="1200" dirty="0" err="1">
                  <a:latin typeface="Sandoll 고딕Neo2 01 UltraLight" pitchFamily="34" charset="-127"/>
                  <a:ea typeface="Sandoll 고딕Neo2 01 UltraLight" pitchFamily="34" charset="-127"/>
                </a:rPr>
                <a:t>모바일기프트를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 원하는 기업의 </a:t>
              </a:r>
              <a:r>
                <a:rPr lang="ko-KR" altLang="en-US" sz="1200" dirty="0" err="1">
                  <a:latin typeface="Sandoll 고딕Neo2 01 UltraLight" pitchFamily="34" charset="-127"/>
                  <a:ea typeface="Sandoll 고딕Neo2 01 UltraLight" pitchFamily="34" charset="-127"/>
                </a:rPr>
                <a:t>모바일기프트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 발급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/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인증 플랫폼 기획 및 구축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구축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/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유지보수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/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사업운영 등 총괄 운영 대행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45168" y="4437112"/>
            <a:ext cx="3588046" cy="1577772"/>
            <a:chOff x="263875" y="2549051"/>
            <a:chExt cx="3588046" cy="1577772"/>
          </a:xfrm>
        </p:grpSpPr>
        <p:sp>
          <p:nvSpPr>
            <p:cNvPr id="21" name="직사각형 20"/>
            <p:cNvSpPr/>
            <p:nvPr/>
          </p:nvSpPr>
          <p:spPr>
            <a:xfrm>
              <a:off x="263875" y="2743863"/>
              <a:ext cx="3588046" cy="1382960"/>
            </a:xfrm>
            <a:prstGeom prst="rect">
              <a:avLst/>
            </a:prstGeom>
            <a:solidFill>
              <a:srgbClr val="F3F1F1"/>
            </a:solidFill>
            <a:ln w="57150">
              <a:solidFill>
                <a:srgbClr val="E1D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4672" y="2549051"/>
              <a:ext cx="1566455" cy="338554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E95A55"/>
                  </a:solidFill>
                  <a:latin typeface="Sandoll 고딕Neo2 03 Regular" pitchFamily="34" charset="-127"/>
                  <a:ea typeface="Sandoll 고딕Neo2 03 Regular" pitchFamily="34" charset="-127"/>
                  <a:cs typeface="Aharoni" pitchFamily="2" charset="-79"/>
                </a:rPr>
                <a:t>광고마케팅</a:t>
              </a:r>
              <a:r>
                <a:rPr lang="ko-KR" altLang="en-US" sz="1600" dirty="0">
                  <a:solidFill>
                    <a:srgbClr val="E95A55"/>
                  </a:solidFill>
                  <a:latin typeface="Sandoll 고딕Neo2 03 Regular" pitchFamily="34" charset="-127"/>
                  <a:ea typeface="Sandoll 고딕Neo2 03 Regular" pitchFamily="34" charset="-127"/>
                  <a:cs typeface="Aharoni" pitchFamily="2" charset="-79"/>
                </a:rPr>
                <a:t> 사업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10" y="3030051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DA/SA/</a:t>
              </a:r>
              <a:r>
                <a:rPr lang="ko-KR" altLang="en-US" sz="1200" dirty="0" err="1">
                  <a:latin typeface="Sandoll 고딕Neo2 01 UltraLight" pitchFamily="34" charset="-127"/>
                  <a:ea typeface="Sandoll 고딕Neo2 01 UltraLight" pitchFamily="34" charset="-127"/>
                </a:rPr>
                <a:t>브랜드검색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 등 포털 및 네트워크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, 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모바일 등 매체와 지면을 아우르는 광고 마케팅 운영</a:t>
              </a:r>
              <a:endParaRPr lang="en-US" altLang="ko-KR" sz="1200" dirty="0">
                <a:latin typeface="Sandoll 고딕Neo2 01 UltraLight" pitchFamily="34" charset="-127"/>
                <a:ea typeface="Sandoll 고딕Neo2 01 UltraLight" pitchFamily="34" charset="-12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플래시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/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이미지 소재 및 이벤트 페이지 제작 지원</a:t>
              </a:r>
              <a:endParaRPr lang="en-US" altLang="ko-KR" sz="1200" dirty="0">
                <a:latin typeface="Sandoll 고딕Neo2 01 UltraLight" pitchFamily="34" charset="-127"/>
                <a:ea typeface="Sandoll 고딕Neo2 01 UltraLight" pitchFamily="34" charset="-12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효율 분석 </a:t>
              </a:r>
              <a:r>
                <a:rPr lang="ko-KR" altLang="en-US" sz="1200" dirty="0" err="1">
                  <a:latin typeface="Sandoll 고딕Neo2 01 UltraLight" pitchFamily="34" charset="-127"/>
                  <a:ea typeface="Sandoll 고딕Neo2 01 UltraLight" pitchFamily="34" charset="-127"/>
                </a:rPr>
                <a:t>리포팅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 지원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723136" y="4437112"/>
            <a:ext cx="3588046" cy="1577772"/>
            <a:chOff x="263875" y="2549051"/>
            <a:chExt cx="3588046" cy="1577772"/>
          </a:xfrm>
        </p:grpSpPr>
        <p:sp>
          <p:nvSpPr>
            <p:cNvPr id="25" name="직사각형 24"/>
            <p:cNvSpPr/>
            <p:nvPr/>
          </p:nvSpPr>
          <p:spPr>
            <a:xfrm>
              <a:off x="263875" y="2743863"/>
              <a:ext cx="3588046" cy="1382960"/>
            </a:xfrm>
            <a:prstGeom prst="rect">
              <a:avLst/>
            </a:prstGeom>
            <a:solidFill>
              <a:srgbClr val="F3F1F1"/>
            </a:solidFill>
            <a:ln w="57150">
              <a:solidFill>
                <a:srgbClr val="E1D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46811" y="2549051"/>
              <a:ext cx="1422185" cy="338554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E95A55"/>
                  </a:solidFill>
                  <a:latin typeface="Sandoll 고딕Neo2 03 Regular" pitchFamily="34" charset="-127"/>
                  <a:ea typeface="Sandoll 고딕Neo2 03 Regular" pitchFamily="34" charset="-127"/>
                  <a:cs typeface="Aharoni" pitchFamily="2" charset="-79"/>
                </a:rPr>
                <a:t>SNS </a:t>
              </a:r>
              <a:r>
                <a:rPr lang="ko-KR" altLang="en-US" sz="1600" dirty="0">
                  <a:solidFill>
                    <a:srgbClr val="E95A55"/>
                  </a:solidFill>
                  <a:latin typeface="Sandoll 고딕Neo2 03 Regular" pitchFamily="34" charset="-127"/>
                  <a:ea typeface="Sandoll 고딕Neo2 03 Regular" pitchFamily="34" charset="-127"/>
                  <a:cs typeface="Aharoni" pitchFamily="2" charset="-79"/>
                </a:rPr>
                <a:t>운영 사업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10" y="3030051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기업 </a:t>
              </a:r>
              <a:r>
                <a:rPr lang="ko-KR" altLang="en-US" sz="1200" dirty="0" err="1">
                  <a:latin typeface="Sandoll 고딕Neo2 01 UltraLight" pitchFamily="34" charset="-127"/>
                  <a:ea typeface="Sandoll 고딕Neo2 01 UltraLight" pitchFamily="34" charset="-127"/>
                </a:rPr>
                <a:t>브랜딩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 이미지 구축 및 고객 커뮤니케이션을 위한 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SNS 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채널 운영 관리</a:t>
              </a:r>
              <a:endParaRPr lang="en-US" altLang="ko-KR" sz="1200" dirty="0">
                <a:latin typeface="Sandoll 고딕Neo2 01 UltraLight" pitchFamily="34" charset="-127"/>
                <a:ea typeface="Sandoll 고딕Neo2 01 UltraLight" pitchFamily="34" charset="-12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컨텐츠 기획 및 이벤트 기획</a:t>
              </a:r>
              <a:r>
                <a:rPr lang="en-US" altLang="ko-KR" sz="1200" dirty="0">
                  <a:latin typeface="Sandoll 고딕Neo2 01 UltraLight" pitchFamily="34" charset="-127"/>
                  <a:ea typeface="Sandoll 고딕Neo2 01 UltraLight" pitchFamily="34" charset="-127"/>
                </a:rPr>
                <a:t>/</a:t>
              </a:r>
              <a:r>
                <a:rPr lang="ko-KR" altLang="en-US" sz="1200" dirty="0">
                  <a:latin typeface="Sandoll 고딕Neo2 01 UltraLight" pitchFamily="34" charset="-127"/>
                  <a:ea typeface="Sandoll 고딕Neo2 01 UltraLight" pitchFamily="34" charset="-127"/>
                </a:rPr>
                <a:t>운영 지원</a:t>
              </a:r>
            </a:p>
          </p:txBody>
        </p:sp>
      </p:grpSp>
      <p:pic>
        <p:nvPicPr>
          <p:cNvPr id="28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9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About IMCOMZ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4) 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연혁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/>
          <p:cNvGrpSpPr/>
          <p:nvPr/>
        </p:nvGrpSpPr>
        <p:grpSpPr>
          <a:xfrm>
            <a:off x="395536" y="1521624"/>
            <a:ext cx="7711314" cy="2843480"/>
            <a:chOff x="530761" y="1844824"/>
            <a:chExt cx="7711314" cy="2843480"/>
          </a:xfrm>
        </p:grpSpPr>
        <p:cxnSp>
          <p:nvCxnSpPr>
            <p:cNvPr id="34" name="직선 연결선 33"/>
            <p:cNvCxnSpPr/>
            <p:nvPr/>
          </p:nvCxnSpPr>
          <p:spPr>
            <a:xfrm>
              <a:off x="1763689" y="1988840"/>
              <a:ext cx="6264000" cy="0"/>
            </a:xfrm>
            <a:prstGeom prst="line">
              <a:avLst/>
            </a:prstGeom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1763689" y="4508304"/>
              <a:ext cx="6264000" cy="0"/>
            </a:xfrm>
            <a:prstGeom prst="line">
              <a:avLst/>
            </a:prstGeom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타원 35"/>
            <p:cNvSpPr/>
            <p:nvPr/>
          </p:nvSpPr>
          <p:spPr>
            <a:xfrm>
              <a:off x="7891491" y="184482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/>
            <p:cNvSpPr/>
            <p:nvPr/>
          </p:nvSpPr>
          <p:spPr>
            <a:xfrm rot="5400000">
              <a:off x="7954075" y="4400304"/>
              <a:ext cx="360000" cy="2160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원호 37"/>
            <p:cNvSpPr/>
            <p:nvPr/>
          </p:nvSpPr>
          <p:spPr>
            <a:xfrm rot="16200000">
              <a:off x="530761" y="1987169"/>
              <a:ext cx="2527401" cy="2527401"/>
            </a:xfrm>
            <a:prstGeom prst="arc">
              <a:avLst/>
            </a:prstGeom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원호 38"/>
            <p:cNvSpPr/>
            <p:nvPr/>
          </p:nvSpPr>
          <p:spPr>
            <a:xfrm rot="5400000" flipV="1">
              <a:off x="530762" y="1981713"/>
              <a:ext cx="2527401" cy="2527401"/>
            </a:xfrm>
            <a:prstGeom prst="arc">
              <a:avLst/>
            </a:prstGeom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2555776" y="1484784"/>
            <a:ext cx="1560809" cy="369332"/>
            <a:chOff x="6381079" y="1591960"/>
            <a:chExt cx="1560809" cy="369332"/>
          </a:xfrm>
        </p:grpSpPr>
        <p:sp>
          <p:nvSpPr>
            <p:cNvPr id="41" name="오각형 40"/>
            <p:cNvSpPr/>
            <p:nvPr/>
          </p:nvSpPr>
          <p:spPr>
            <a:xfrm rot="10800000">
              <a:off x="6381079" y="1632627"/>
              <a:ext cx="1560809" cy="288000"/>
            </a:xfrm>
            <a:prstGeom prst="homePlate">
              <a:avLst/>
            </a:prstGeom>
            <a:solidFill>
              <a:srgbClr val="E95A55"/>
            </a:solidFill>
            <a:ln w="19050">
              <a:solidFill>
                <a:srgbClr val="E95A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554008" y="1591960"/>
              <a:ext cx="13158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dirty="0">
                  <a:solidFill>
                    <a:prstClr val="white"/>
                  </a:solidFill>
                  <a:latin typeface="Sandoll 고딕Neo2 03 Regular" pitchFamily="34" charset="-127"/>
                  <a:ea typeface="Sandoll 고딕Neo2 03 Regular" pitchFamily="34" charset="-127"/>
                </a:rPr>
                <a:t>2013~2014</a:t>
              </a:r>
              <a:endParaRPr lang="ko-KR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411760" y="1885989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2013.12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홈쇼핑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금융사업팀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홈쇼핑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상담고객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쿠폰 발송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3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홈쇼핑 문화디지털팀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6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~9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프리드라이드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홈쇼핑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상담고객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쿠폰 발송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7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퍼포맥스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8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헬로비전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8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~9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흥국생명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홈쇼핑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상담고객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8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~9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마케팅이즈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회원가입 고객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10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한국프랜차이즈협회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SNS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10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멀티채널팀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2003079" y="3995752"/>
            <a:ext cx="792000" cy="369332"/>
            <a:chOff x="6381080" y="1591960"/>
            <a:chExt cx="792000" cy="369332"/>
          </a:xfrm>
        </p:grpSpPr>
        <p:sp>
          <p:nvSpPr>
            <p:cNvPr id="45" name="오각형 44"/>
            <p:cNvSpPr/>
            <p:nvPr/>
          </p:nvSpPr>
          <p:spPr>
            <a:xfrm>
              <a:off x="6381080" y="1632627"/>
              <a:ext cx="792000" cy="288000"/>
            </a:xfrm>
            <a:prstGeom prst="homePlate">
              <a:avLst/>
            </a:prstGeom>
            <a:solidFill>
              <a:srgbClr val="E95A55"/>
            </a:solidFill>
            <a:ln w="19050">
              <a:solidFill>
                <a:srgbClr val="E95A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81080" y="1591960"/>
              <a:ext cx="676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dirty="0">
                  <a:solidFill>
                    <a:prstClr val="white"/>
                  </a:solidFill>
                  <a:latin typeface="Sandoll 고딕Neo2 03 Regular" pitchFamily="34" charset="-127"/>
                  <a:ea typeface="Sandoll 고딕Neo2 03 Regular" pitchFamily="34" charset="-127"/>
                </a:rPr>
                <a:t>2015</a:t>
              </a:r>
              <a:endParaRPr lang="ko-KR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43618" y="4470378"/>
            <a:ext cx="3904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4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한국장학재단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저금리전환대출 신청자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4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~12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헬로비전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5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E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마케팅팀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6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시원스쿨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6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생활사업팀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7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~8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유학네트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9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이마트몰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SNS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11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통합마케팅팀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11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~12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마켓컬리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회원가입 고객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5195244" y="3995752"/>
            <a:ext cx="1032940" cy="369332"/>
            <a:chOff x="6381080" y="1591960"/>
            <a:chExt cx="792000" cy="369332"/>
          </a:xfrm>
        </p:grpSpPr>
        <p:sp>
          <p:nvSpPr>
            <p:cNvPr id="49" name="오각형 48"/>
            <p:cNvSpPr/>
            <p:nvPr/>
          </p:nvSpPr>
          <p:spPr>
            <a:xfrm>
              <a:off x="6381080" y="1632627"/>
              <a:ext cx="792000" cy="288000"/>
            </a:xfrm>
            <a:prstGeom prst="homePlate">
              <a:avLst/>
            </a:prstGeom>
            <a:solidFill>
              <a:srgbClr val="E95A55"/>
            </a:solidFill>
            <a:ln w="19050">
              <a:solidFill>
                <a:srgbClr val="E95A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381080" y="1591960"/>
              <a:ext cx="629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dirty="0">
                  <a:solidFill>
                    <a:prstClr val="white"/>
                  </a:solidFill>
                  <a:latin typeface="Sandoll 고딕Neo2 03 Regular" pitchFamily="34" charset="-127"/>
                  <a:ea typeface="Sandoll 고딕Neo2 03 Regular" pitchFamily="34" charset="-127"/>
                </a:rPr>
                <a:t>2016~</a:t>
              </a:r>
              <a:endParaRPr lang="ko-KR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76056" y="4465692"/>
            <a:ext cx="39044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1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~3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영업마케팅팀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~11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이데일리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SNS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~4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단꿈교육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(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구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태건에듀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)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방송기획팀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4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에이치앤씨네웍스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SNS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5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유아동파트팀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5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~12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라이나생명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상담신청 고객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5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~9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셀잇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앱 다운로드 회원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6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SSG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닷컴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SNS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9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~10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CJ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오쇼핑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E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리빙사업팀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12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월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~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현재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 err="1">
                <a:latin typeface="Sandoll 고딕Neo2 01 UltraLight" pitchFamily="34" charset="-127"/>
                <a:ea typeface="Sandoll 고딕Neo2 01 UltraLight" pitchFamily="34" charset="-127"/>
              </a:rPr>
              <a:t>시디즈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en-US" altLang="ko-KR" sz="1000" dirty="0">
                <a:latin typeface="Sandoll 고딕Neo2 01 UltraLight" pitchFamily="34" charset="-127"/>
                <a:ea typeface="Sandoll 고딕Neo2 01 UltraLight" pitchFamily="34" charset="-127"/>
              </a:rPr>
              <a:t>SNS</a:t>
            </a:r>
            <a:r>
              <a:rPr lang="ko-KR" altLang="en-US" sz="1000" dirty="0">
                <a:latin typeface="Sandoll 고딕Neo2 01 UltraLight" pitchFamily="34" charset="-127"/>
                <a:ea typeface="Sandoll 고딕Neo2 01 UltraLight" pitchFamily="34" charset="-127"/>
              </a:rPr>
              <a:t>프로모션 당첨자 쿠폰 발송</a:t>
            </a:r>
            <a:endParaRPr lang="en-US" altLang="ko-KR" sz="1000" dirty="0">
              <a:latin typeface="Sandoll 고딕Neo2 01 UltraLight" pitchFamily="34" charset="-127"/>
              <a:ea typeface="Sandoll 고딕Neo2 01 UltraLight" pitchFamily="34" charset="-127"/>
            </a:endParaRPr>
          </a:p>
        </p:txBody>
      </p:sp>
      <p:pic>
        <p:nvPicPr>
          <p:cNvPr id="25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3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830195" y="1277552"/>
            <a:ext cx="3483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E95A55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Benefit from</a:t>
            </a:r>
          </a:p>
          <a:p>
            <a:pPr algn="ctr"/>
            <a:r>
              <a:rPr lang="en-US" altLang="ko-KR" sz="3200" dirty="0">
                <a:solidFill>
                  <a:srgbClr val="E95A55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IMCOMZ only</a:t>
            </a:r>
            <a:endParaRPr lang="ko-KR" altLang="en-US" sz="3200" dirty="0">
              <a:solidFill>
                <a:srgbClr val="E95A55"/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04384" y="3054152"/>
            <a:ext cx="8136904" cy="878904"/>
            <a:chOff x="611560" y="2910136"/>
            <a:chExt cx="8136904" cy="878904"/>
          </a:xfrm>
        </p:grpSpPr>
        <p:sp>
          <p:nvSpPr>
            <p:cNvPr id="28" name="직사각형 27"/>
            <p:cNvSpPr/>
            <p:nvPr/>
          </p:nvSpPr>
          <p:spPr>
            <a:xfrm>
              <a:off x="611560" y="2910136"/>
              <a:ext cx="8136904" cy="878904"/>
            </a:xfrm>
            <a:prstGeom prst="rect">
              <a:avLst/>
            </a:prstGeom>
            <a:solidFill>
              <a:srgbClr val="E1DBD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11560" y="2910136"/>
              <a:ext cx="2880320" cy="878904"/>
            </a:xfrm>
            <a:prstGeom prst="rect">
              <a:avLst/>
            </a:prstGeom>
            <a:solidFill>
              <a:srgbClr val="E95A5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0638" y="2996952"/>
              <a:ext cx="5031802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Sandoll 고딕Neo2 03 Regular" pitchFamily="34" charset="-127"/>
                  <a:ea typeface="Sandoll 고딕Neo2 03 Regular" pitchFamily="34" charset="-127"/>
                </a:rPr>
                <a:t>최대 </a:t>
              </a:r>
              <a:r>
                <a:rPr lang="en-US" altLang="ko-KR" sz="1600" dirty="0">
                  <a:latin typeface="Sandoll 고딕Neo2 03 Regular" pitchFamily="34" charset="-127"/>
                  <a:ea typeface="Sandoll 고딕Neo2 03 Regular" pitchFamily="34" charset="-127"/>
                </a:rPr>
                <a:t>35% </a:t>
              </a:r>
              <a:r>
                <a:rPr lang="ko-KR" altLang="en-US" sz="1600" dirty="0">
                  <a:latin typeface="Sandoll 고딕Neo2 03 Regular" pitchFamily="34" charset="-127"/>
                  <a:ea typeface="Sandoll 고딕Neo2 03 Regular" pitchFamily="34" charset="-127"/>
                </a:rPr>
                <a:t>할인가로 납품 가능</a:t>
              </a:r>
              <a:endParaRPr lang="en-US" altLang="ko-KR" sz="1600" dirty="0">
                <a:latin typeface="Sandoll 고딕Neo2 03 Regular" pitchFamily="34" charset="-127"/>
                <a:ea typeface="Sandoll 고딕Neo2 03 Regular" pitchFamily="34" charset="-12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Sandoll 고딕Neo2 03 Regular" pitchFamily="34" charset="-127"/>
                  <a:ea typeface="Sandoll 고딕Neo2 03 Regular" pitchFamily="34" charset="-127"/>
                </a:rPr>
                <a:t>발송비 무상 지원</a:t>
              </a:r>
              <a:endParaRPr lang="en-US" altLang="ko-KR" sz="1600" dirty="0">
                <a:latin typeface="Sandoll 고딕Neo2 03 Regular" pitchFamily="34" charset="-127"/>
                <a:ea typeface="Sandoll 고딕Neo2 03 Regular" pitchFamily="34" charset="-127"/>
              </a:endParaRPr>
            </a:p>
            <a:p>
              <a:r>
                <a:rPr lang="en-US" altLang="ko-KR" sz="1100" dirty="0">
                  <a:latin typeface="Sandoll 고딕Neo2 01 UltraLight" pitchFamily="34" charset="-127"/>
                  <a:ea typeface="Sandoll 고딕Neo2 01 UltraLight" pitchFamily="34" charset="-127"/>
                </a:rPr>
                <a:t>         (</a:t>
              </a:r>
              <a:r>
                <a:rPr lang="ko-KR" altLang="en-US" sz="1100" dirty="0">
                  <a:latin typeface="Sandoll 고딕Neo2 01 UltraLight" pitchFamily="34" charset="-127"/>
                  <a:ea typeface="Sandoll 고딕Neo2 01 UltraLight" pitchFamily="34" charset="-127"/>
                </a:rPr>
                <a:t>할인율은 발송 수량</a:t>
              </a:r>
              <a:r>
                <a:rPr lang="en-US" altLang="ko-KR" sz="1100" dirty="0">
                  <a:latin typeface="Sandoll 고딕Neo2 01 UltraLight" pitchFamily="34" charset="-127"/>
                  <a:ea typeface="Sandoll 고딕Neo2 01 UltraLight" pitchFamily="34" charset="-127"/>
                </a:rPr>
                <a:t>, </a:t>
              </a:r>
              <a:r>
                <a:rPr lang="ko-KR" altLang="en-US" sz="1100" dirty="0">
                  <a:latin typeface="Sandoll 고딕Neo2 01 UltraLight" pitchFamily="34" charset="-127"/>
                  <a:ea typeface="Sandoll 고딕Neo2 01 UltraLight" pitchFamily="34" charset="-127"/>
                </a:rPr>
                <a:t>상품</a:t>
              </a:r>
              <a:r>
                <a:rPr lang="en-US" altLang="ko-KR" sz="1100" dirty="0">
                  <a:latin typeface="Sandoll 고딕Neo2 01 UltraLight" pitchFamily="34" charset="-127"/>
                  <a:ea typeface="Sandoll 고딕Neo2 01 UltraLight" pitchFamily="34" charset="-127"/>
                </a:rPr>
                <a:t>, </a:t>
              </a:r>
              <a:r>
                <a:rPr lang="ko-KR" altLang="en-US" sz="1100" dirty="0">
                  <a:latin typeface="Sandoll 고딕Neo2 01 UltraLight" pitchFamily="34" charset="-127"/>
                  <a:ea typeface="Sandoll 고딕Neo2 01 UltraLight" pitchFamily="34" charset="-127"/>
                </a:rPr>
                <a:t>시기에 따라 결정됩니다</a:t>
              </a:r>
              <a:r>
                <a:rPr lang="en-US" altLang="ko-KR" sz="1100" dirty="0">
                  <a:latin typeface="Sandoll 고딕Neo2 01 UltraLight" pitchFamily="34" charset="-127"/>
                  <a:ea typeface="Sandoll 고딕Neo2 01 UltraLight" pitchFamily="34" charset="-127"/>
                </a:rPr>
                <a:t>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3242" y="3087978"/>
              <a:ext cx="2476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spc="-300" dirty="0">
                  <a:solidFill>
                    <a:schemeClr val="bg1"/>
                  </a:solidFill>
                  <a:latin typeface="Sandoll 고딕Neo2 07 ExtraBold" pitchFamily="34" charset="-127"/>
                  <a:ea typeface="Sandoll 고딕Neo2 07 ExtraBold" pitchFamily="34" charset="-127"/>
                  <a:cs typeface="Aharoni" pitchFamily="2" charset="-79"/>
                </a:rPr>
                <a:t>최대  할인가  제공</a:t>
              </a:r>
              <a:endParaRPr lang="en-US" altLang="ko-KR" sz="2800" spc="-300" dirty="0">
                <a:solidFill>
                  <a:schemeClr val="bg1"/>
                </a:solidFill>
                <a:latin typeface="Sandoll 고딕Neo2 07 ExtraBold" pitchFamily="34" charset="-127"/>
                <a:ea typeface="Sandoll 고딕Neo2 07 ExtraBold" pitchFamily="34" charset="-127"/>
                <a:cs typeface="Aharoni" pitchFamily="2" charset="-79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04384" y="4360683"/>
            <a:ext cx="8136904" cy="878904"/>
            <a:chOff x="611560" y="4360683"/>
            <a:chExt cx="8136904" cy="878904"/>
          </a:xfrm>
        </p:grpSpPr>
        <p:sp>
          <p:nvSpPr>
            <p:cNvPr id="34" name="직사각형 33"/>
            <p:cNvSpPr/>
            <p:nvPr/>
          </p:nvSpPr>
          <p:spPr>
            <a:xfrm>
              <a:off x="611560" y="4360683"/>
              <a:ext cx="8136904" cy="878904"/>
            </a:xfrm>
            <a:prstGeom prst="rect">
              <a:avLst/>
            </a:prstGeom>
            <a:solidFill>
              <a:srgbClr val="E1DBD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11560" y="4360683"/>
              <a:ext cx="2880320" cy="878904"/>
            </a:xfrm>
            <a:prstGeom prst="rect">
              <a:avLst/>
            </a:prstGeom>
            <a:solidFill>
              <a:srgbClr val="E95A5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0638" y="4507747"/>
              <a:ext cx="5175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Sandoll 고딕Neo2 03 Regular" pitchFamily="34" charset="-127"/>
                  <a:ea typeface="Sandoll 고딕Neo2 03 Regular" pitchFamily="34" charset="-127"/>
                </a:rPr>
                <a:t>16</a:t>
              </a:r>
              <a:r>
                <a:rPr lang="ko-KR" altLang="en-US" sz="1600" dirty="0">
                  <a:latin typeface="Sandoll 고딕Neo2 03 Regular" pitchFamily="34" charset="-127"/>
                  <a:ea typeface="Sandoll 고딕Neo2 03 Regular" pitchFamily="34" charset="-127"/>
                </a:rPr>
                <a:t>시 이전 요청 시 당일 발송 가능</a:t>
              </a:r>
              <a:r>
                <a:rPr lang="en-US" altLang="ko-KR" sz="1600" dirty="0">
                  <a:latin typeface="Sandoll 고딕Neo2 03 Regular" pitchFamily="34" charset="-127"/>
                  <a:ea typeface="Sandoll 고딕Neo2 03 Regular" pitchFamily="34" charset="-127"/>
                </a:rPr>
                <a:t>(1</a:t>
              </a:r>
              <a:r>
                <a:rPr lang="ko-KR" altLang="en-US" sz="1600" dirty="0">
                  <a:latin typeface="Sandoll 고딕Neo2 03 Regular" pitchFamily="34" charset="-127"/>
                  <a:ea typeface="Sandoll 고딕Neo2 03 Regular" pitchFamily="34" charset="-127"/>
                </a:rPr>
                <a:t>시간 이내</a:t>
              </a:r>
              <a:r>
                <a:rPr lang="en-US" altLang="ko-KR" sz="1600" dirty="0">
                  <a:latin typeface="Sandoll 고딕Neo2 03 Regular" pitchFamily="34" charset="-127"/>
                  <a:ea typeface="Sandoll 고딕Neo2 03 Regular" pitchFamily="34" charset="-127"/>
                </a:rPr>
                <a:t>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Sandoll 고딕Neo2 03 Regular" pitchFamily="34" charset="-127"/>
                  <a:ea typeface="Sandoll 고딕Neo2 03 Regular" pitchFamily="34" charset="-127"/>
                </a:rPr>
                <a:t>전담 담당자 배정으로 재 발송 등 신속한 업무 지원 가능</a:t>
              </a:r>
              <a:endParaRPr lang="en-US" altLang="ko-KR" sz="1600" dirty="0">
                <a:latin typeface="Sandoll 고딕Neo2 03 Regular" pitchFamily="34" charset="-127"/>
                <a:ea typeface="Sandoll 고딕Neo2 03 Regular" pitchFamily="34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242" y="4538525"/>
              <a:ext cx="2476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spc="-300" dirty="0">
                  <a:solidFill>
                    <a:schemeClr val="bg1"/>
                  </a:solidFill>
                  <a:latin typeface="Sandoll 고딕Neo2 07 ExtraBold" pitchFamily="34" charset="-127"/>
                  <a:ea typeface="Sandoll 고딕Neo2 07 ExtraBold" pitchFamily="34" charset="-127"/>
                  <a:cs typeface="Aharoni" pitchFamily="2" charset="-79"/>
                </a:rPr>
                <a:t>원활한  업무  처리</a:t>
              </a:r>
              <a:endParaRPr lang="en-US" altLang="ko-KR" sz="2800" spc="-300" dirty="0">
                <a:solidFill>
                  <a:schemeClr val="bg1"/>
                </a:solidFill>
                <a:latin typeface="Sandoll 고딕Neo2 07 ExtraBold" pitchFamily="34" charset="-127"/>
                <a:ea typeface="Sandoll 고딕Neo2 07 ExtraBold" pitchFamily="34" charset="-127"/>
                <a:cs typeface="Aharoni" pitchFamily="2" charset="-79"/>
              </a:endParaRPr>
            </a:p>
          </p:txBody>
        </p:sp>
      </p:grpSp>
      <p:pic>
        <p:nvPicPr>
          <p:cNvPr id="14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69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5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4149080"/>
            <a:ext cx="5436096" cy="2232248"/>
          </a:xfrm>
          <a:prstGeom prst="rect">
            <a:avLst/>
          </a:prstGeom>
          <a:solidFill>
            <a:srgbClr val="E9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4325" y="4279971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Contact us</a:t>
            </a:r>
            <a:endParaRPr lang="ko-KR" altLang="en-US" sz="4000" dirty="0">
              <a:solidFill>
                <a:schemeClr val="bg1"/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29200"/>
            <a:ext cx="47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서울특별시 금천구 가산디지털</a:t>
            </a:r>
            <a:r>
              <a:rPr lang="en-US" altLang="ko-KR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로 </a:t>
            </a:r>
            <a:r>
              <a:rPr lang="en-US" altLang="ko-KR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128 STX-V</a:t>
            </a:r>
            <a:r>
              <a:rPr lang="ko-KR" altLang="en-US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타워 </a:t>
            </a:r>
            <a:r>
              <a:rPr lang="en-US" altLang="ko-KR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1206~08</a:t>
            </a:r>
            <a:r>
              <a:rPr lang="ko-KR" altLang="en-US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호</a:t>
            </a:r>
            <a:endParaRPr lang="en-US" altLang="ko-KR" sz="14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497487"/>
            <a:ext cx="1581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Tel. 02.6269.4527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1360" y="5497487"/>
            <a:ext cx="160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Fax. 02.2105.7499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27" y="5733256"/>
            <a:ext cx="2286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E-mail. </a:t>
            </a:r>
            <a:r>
              <a:rPr lang="en-US" altLang="ko-KR" sz="14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  <a:hlinkClick r:id="rId3"/>
              </a:rPr>
              <a:t>sales@imcomz.com</a:t>
            </a:r>
            <a:endParaRPr lang="en-US" altLang="ko-KR" sz="14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pic>
        <p:nvPicPr>
          <p:cNvPr id="18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1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803727" y="2828835"/>
            <a:ext cx="3536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dirty="0">
                <a:solidFill>
                  <a:srgbClr val="E95A55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MERCI!</a:t>
            </a:r>
            <a:endParaRPr lang="ko-KR" altLang="en-US" sz="7200" dirty="0">
              <a:solidFill>
                <a:srgbClr val="E95A55"/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13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949" y="1301859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Contents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3131840" y="1628800"/>
            <a:ext cx="0" cy="5229200"/>
          </a:xfrm>
          <a:prstGeom prst="line">
            <a:avLst/>
          </a:prstGeom>
          <a:ln w="47625">
            <a:solidFill>
              <a:srgbClr val="F29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2987824" y="1484784"/>
            <a:ext cx="288032" cy="288032"/>
          </a:xfrm>
          <a:prstGeom prst="ellipse">
            <a:avLst/>
          </a:prstGeom>
          <a:solidFill>
            <a:srgbClr val="F3F1F1"/>
          </a:solidFill>
          <a:ln w="57150">
            <a:solidFill>
              <a:srgbClr val="E95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987824" y="3070701"/>
            <a:ext cx="288032" cy="288032"/>
          </a:xfrm>
          <a:prstGeom prst="ellipse">
            <a:avLst/>
          </a:prstGeom>
          <a:solidFill>
            <a:srgbClr val="F3F1F1"/>
          </a:solidFill>
          <a:ln w="57150">
            <a:solidFill>
              <a:srgbClr val="E95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987824" y="4610745"/>
            <a:ext cx="288032" cy="288032"/>
          </a:xfrm>
          <a:prstGeom prst="ellipse">
            <a:avLst/>
          </a:prstGeom>
          <a:solidFill>
            <a:srgbClr val="F3F1F1"/>
          </a:solidFill>
          <a:ln w="57150">
            <a:solidFill>
              <a:srgbClr val="E95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91880" y="1340768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Sandoll 고딕Neo2 07 ExtraBold" pitchFamily="34" charset="-127"/>
                <a:ea typeface="Sandoll 고딕Neo2 07 ExtraBold" pitchFamily="34" charset="-127"/>
              </a:rPr>
              <a:t>Mobile Coupon</a:t>
            </a:r>
            <a:endParaRPr lang="ko-KR" altLang="en-US" sz="2400" spc="-150" dirty="0">
              <a:latin typeface="Sandoll 고딕Neo2 07 ExtraBold" pitchFamily="34" charset="-127"/>
              <a:ea typeface="Sandoll 고딕Neo2 07 ExtraBold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2998693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Sandoll 고딕Neo2 07 ExtraBold" pitchFamily="34" charset="-127"/>
                <a:ea typeface="Sandoll 고딕Neo2 07 ExtraBold" pitchFamily="34" charset="-127"/>
              </a:rPr>
              <a:t>About IMCOMZ</a:t>
            </a:r>
            <a:endParaRPr lang="ko-KR" altLang="en-US" sz="2400" dirty="0">
              <a:latin typeface="Sandoll 고딕Neo2 07 ExtraBold" pitchFamily="34" charset="-127"/>
              <a:ea typeface="Sandoll 고딕Neo2 07 ExtraBold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4509120"/>
            <a:ext cx="177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Sandoll 고딕Neo2 07 ExtraBold" pitchFamily="34" charset="-127"/>
                <a:ea typeface="Sandoll 고딕Neo2 07 ExtraBold" pitchFamily="34" charset="-127"/>
              </a:rPr>
              <a:t>Contact us</a:t>
            </a:r>
            <a:endParaRPr lang="ko-KR" altLang="en-US" sz="2400" dirty="0">
              <a:latin typeface="Sandoll 고딕Neo2 07 ExtraBold" pitchFamily="34" charset="-127"/>
              <a:ea typeface="Sandoll 고딕Neo2 07 ExtraBold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7183" y="1713582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서비스 안내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활용 사례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제휴 인프라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클라이언트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프로세스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거래 형태 및 정산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098" y="3430741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회사 소개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조직 구성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사업 분야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연혁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pic>
        <p:nvPicPr>
          <p:cNvPr id="13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1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5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020272" y="2492896"/>
            <a:ext cx="2123727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23728" y="2505090"/>
            <a:ext cx="4794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4000" dirty="0">
              <a:solidFill>
                <a:schemeClr val="bg1"/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068960"/>
            <a:ext cx="744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300" dirty="0">
                <a:solidFill>
                  <a:srgbClr val="E95A55"/>
                </a:solidFill>
                <a:latin typeface="Sandoll 고딕Neo2 07 ExtraBold" pitchFamily="34" charset="-127"/>
                <a:ea typeface="Sandoll 고딕Neo2 07 ExtraBold" pitchFamily="34" charset="-127"/>
                <a:cs typeface="Aharoni" pitchFamily="2" charset="-79"/>
              </a:rPr>
              <a:t>01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8048250" y="3478361"/>
            <a:ext cx="1095750" cy="0"/>
          </a:xfrm>
          <a:prstGeom prst="line">
            <a:avLst/>
          </a:prstGeom>
          <a:ln w="38100">
            <a:solidFill>
              <a:srgbClr val="E95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56040" y="3199864"/>
            <a:ext cx="1762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서비스 안내</a:t>
            </a:r>
            <a:endParaRPr lang="en-US" altLang="ko-KR" sz="12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활용 사례</a:t>
            </a:r>
            <a:endParaRPr lang="en-US" altLang="ko-KR" sz="12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제휴 인프라</a:t>
            </a:r>
            <a:endParaRPr lang="en-US" altLang="ko-KR" sz="12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클라이언트</a:t>
            </a:r>
            <a:endParaRPr lang="en-US" altLang="ko-KR" sz="12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프로세스</a:t>
            </a:r>
            <a:endParaRPr lang="en-US" altLang="ko-KR" sz="12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>
                <a:solidFill>
                  <a:schemeClr val="bg1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거래 형태 및 정산</a:t>
            </a:r>
            <a:endParaRPr lang="en-US" altLang="ko-KR" sz="1200" dirty="0">
              <a:solidFill>
                <a:schemeClr val="bg1"/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960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611560" y="4854352"/>
            <a:ext cx="7920880" cy="1094928"/>
          </a:xfrm>
          <a:prstGeom prst="rect">
            <a:avLst/>
          </a:prstGeom>
          <a:solidFill>
            <a:srgbClr val="F3F1F1"/>
          </a:solidFill>
          <a:ln w="57150">
            <a:solidFill>
              <a:srgbClr val="E1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서비스 안내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11560" y="2579712"/>
            <a:ext cx="7920880" cy="1785392"/>
          </a:xfrm>
          <a:prstGeom prst="rect">
            <a:avLst/>
          </a:prstGeom>
          <a:solidFill>
            <a:srgbClr val="F3F1F1"/>
          </a:solidFill>
          <a:ln w="57150">
            <a:solidFill>
              <a:srgbClr val="E1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03648" y="33015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Sandoll 고딕Neo2 03 Regular" pitchFamily="34" charset="-127"/>
                <a:ea typeface="Sandoll 고딕Neo2 03 Regular" pitchFamily="34" charset="-127"/>
              </a:rPr>
              <a:t>모바일</a:t>
            </a:r>
            <a:r>
              <a:rPr lang="ko-KR" altLang="en-US" dirty="0">
                <a:latin typeface="Sandoll 고딕Neo2 03 Regular" pitchFamily="34" charset="-127"/>
                <a:ea typeface="Sandoll 고딕Neo2 03 Regular" pitchFamily="34" charset="-127"/>
              </a:rPr>
              <a:t> 상품교환권</a:t>
            </a:r>
            <a:endParaRPr lang="en-US" altLang="ko-KR" dirty="0"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9825" y="329224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Sandoll 고딕Neo2 03 Regular" pitchFamily="34" charset="-127"/>
                <a:ea typeface="Sandoll 고딕Neo2 03 Regular" pitchFamily="34" charset="-127"/>
              </a:rPr>
              <a:t>모바일</a:t>
            </a:r>
            <a:r>
              <a:rPr lang="ko-KR" altLang="en-US" dirty="0">
                <a:latin typeface="Sandoll 고딕Neo2 03 Regular" pitchFamily="34" charset="-127"/>
                <a:ea typeface="Sandoll 고딕Neo2 03 Regular" pitchFamily="34" charset="-127"/>
              </a:rPr>
              <a:t> 상품권</a:t>
            </a:r>
            <a:endParaRPr lang="en-US" altLang="ko-KR" dirty="0"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2592" y="3661574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매장 내 실물 상품으로 </a:t>
            </a:r>
            <a:r>
              <a:rPr lang="ko-KR" altLang="en-US" sz="1200" b="1" dirty="0">
                <a:solidFill>
                  <a:srgbClr val="E95A55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교환 가능</a:t>
            </a: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한 교환권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Ex) </a:t>
            </a:r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스타벅스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 커피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, </a:t>
            </a:r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파리바게뜨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 등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3661574"/>
            <a:ext cx="228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E95A55"/>
                </a:solidFill>
                <a:latin typeface="Sandoll 고딕Neo1 02 UltraLight" pitchFamily="34" charset="-127"/>
                <a:ea typeface="Sandoll 고딕Neo1 02 UltraLight" pitchFamily="34" charset="-127"/>
              </a:rPr>
              <a:t>잔액 관리가 가능</a:t>
            </a:r>
            <a:r>
              <a:rPr lang="ko-KR" altLang="en-US" sz="1200" dirty="0">
                <a:latin typeface="Sandoll 고딕Neo1 02 UltraLight" pitchFamily="34" charset="-127"/>
                <a:ea typeface="Sandoll 고딕Neo1 02 UltraLight" pitchFamily="34" charset="-127"/>
              </a:rPr>
              <a:t>한 상품권</a:t>
            </a:r>
            <a:endParaRPr lang="en-US" altLang="ko-KR" sz="1200" dirty="0">
              <a:latin typeface="Sandoll 고딕Neo1 02 UltraLight" pitchFamily="34" charset="-127"/>
              <a:ea typeface="Sandoll 고딕Neo1 02 UltraLight" pitchFamily="34" charset="-127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Ex)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편의점 상품권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,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1 02 UltraLight" pitchFamily="34" charset="-127"/>
                <a:ea typeface="Sandoll 고딕Neo1 02 UltraLight" pitchFamily="34" charset="-127"/>
              </a:rPr>
              <a:t> 문화상품권 등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6567" y="5157192"/>
            <a:ext cx="639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latin typeface="Sandoll 고딕Neo2 01 UltraLight" pitchFamily="34" charset="-127"/>
                <a:ea typeface="Sandoll 고딕Neo2 01 UltraLight" pitchFamily="34" charset="-127"/>
              </a:rPr>
              <a:t>베이커리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아이스크림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도넛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600" dirty="0" err="1">
                <a:latin typeface="Sandoll 고딕Neo2 01 UltraLight" pitchFamily="34" charset="-127"/>
                <a:ea typeface="Sandoll 고딕Neo2 01 UltraLight" pitchFamily="34" charset="-127"/>
              </a:rPr>
              <a:t>패션뷰티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,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편의점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600" dirty="0" err="1">
                <a:latin typeface="Sandoll 고딕Neo2 01 UltraLight" pitchFamily="34" charset="-127"/>
                <a:ea typeface="Sandoll 고딕Neo2 01 UltraLight" pitchFamily="34" charset="-127"/>
              </a:rPr>
              <a:t>마트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600" dirty="0" err="1">
                <a:latin typeface="Sandoll 고딕Neo2 01 UltraLight" pitchFamily="34" charset="-127"/>
                <a:ea typeface="Sandoll 고딕Neo2 01 UltraLight" pitchFamily="34" charset="-127"/>
              </a:rPr>
              <a:t>버거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치킨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피자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</a:p>
          <a:p>
            <a:pPr algn="ctr"/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   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패밀리레스토랑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뷔페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주유소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분식</a:t>
            </a:r>
            <a:r>
              <a:rPr lang="en-US" altLang="ko-KR" sz="16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600" dirty="0">
                <a:latin typeface="Sandoll 고딕Neo2 01 UltraLight" pitchFamily="34" charset="-127"/>
                <a:ea typeface="Sandoll 고딕Neo2 01 UltraLight" pitchFamily="34" charset="-127"/>
              </a:rPr>
              <a:t>죽 등 다양함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5461" y="2420888"/>
            <a:ext cx="1000595" cy="292388"/>
          </a:xfrm>
          <a:prstGeom prst="rect">
            <a:avLst/>
          </a:prstGeom>
          <a:solidFill>
            <a:srgbClr val="F3F1F1"/>
          </a:solidFill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2 06 Bold" pitchFamily="34" charset="-127"/>
                <a:ea typeface="Sandoll 고딕Neo2 06 Bold" pitchFamily="34" charset="-127"/>
                <a:cs typeface="Aharoni" pitchFamily="2" charset="-79"/>
              </a:rPr>
              <a:t>쿠폰의 종류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3581" y="4708158"/>
            <a:ext cx="1154483" cy="292388"/>
          </a:xfrm>
          <a:prstGeom prst="rect">
            <a:avLst/>
          </a:prstGeom>
          <a:solidFill>
            <a:srgbClr val="F3F1F1"/>
          </a:solidFill>
        </p:spPr>
        <p:txBody>
          <a:bodyPr wrap="none" rtlCol="0">
            <a:spAutoFit/>
          </a:bodyPr>
          <a:lstStyle/>
          <a:p>
            <a:r>
              <a:rPr lang="ko-KR" alt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2 06 Bold" pitchFamily="34" charset="-127"/>
                <a:ea typeface="Sandoll 고딕Neo2 06 Bold" pitchFamily="34" charset="-127"/>
                <a:cs typeface="Aharoni" pitchFamily="2" charset="-79"/>
              </a:rPr>
              <a:t>쿠폰의 사용처</a:t>
            </a:r>
            <a:endParaRPr lang="ko-KR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Sandoll 고딕Neo2 06 Bold" pitchFamily="34" charset="-127"/>
              <a:ea typeface="Sandoll 고딕Neo2 06 Bold" pitchFamily="34" charset="-127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1340" y="1700808"/>
            <a:ext cx="695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On-line, Mobile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을 통해 상품 구매 또는 무료 제공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(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이벤트 경품 등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)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받아 </a:t>
            </a:r>
            <a:r>
              <a:rPr lang="ko-KR" altLang="en-US" sz="1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휴대폰 </a:t>
            </a:r>
            <a:r>
              <a:rPr lang="en-US" altLang="ko-KR" sz="1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MMS </a:t>
            </a:r>
            <a:r>
              <a:rPr lang="ko-KR" altLang="en-US" sz="1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등의 형태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로 소지하고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</a:p>
          <a:p>
            <a:pPr algn="ctr"/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해당 상품 매장에서 쿠폰을 제시한 후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실시간 인증을 통해 실물 상품으로 교환 받을 수 있는 서비스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499740" y="2867745"/>
            <a:ext cx="432048" cy="432048"/>
          </a:xfrm>
          <a:prstGeom prst="rect">
            <a:avLst/>
          </a:prstGeom>
          <a:solidFill>
            <a:srgbClr val="E9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Sandoll 고딕Neo2 05 SemiBold" pitchFamily="34" charset="-127"/>
                <a:ea typeface="Sandoll 고딕Neo2 05 SemiBold" pitchFamily="34" charset="-127"/>
              </a:rPr>
              <a:t>01</a:t>
            </a:r>
            <a:endParaRPr lang="ko-KR" altLang="en-US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452482" y="2867745"/>
            <a:ext cx="432048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Sandoll 고딕Neo2 05 SemiBold" pitchFamily="34" charset="-127"/>
                <a:ea typeface="Sandoll 고딕Neo2 05 SemiBold" pitchFamily="34" charset="-127"/>
              </a:rPr>
              <a:t>02</a:t>
            </a:r>
            <a:endParaRPr lang="ko-KR" altLang="en-US" sz="1600" dirty="0">
              <a:latin typeface="Sandoll 고딕Neo2 05 SemiBold" pitchFamily="34" charset="-127"/>
              <a:ea typeface="Sandoll 고딕Neo2 05 SemiBold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9816" y="1268760"/>
            <a:ext cx="1561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err="1">
                <a:latin typeface="Sandoll 고딕Neo2 03 Regular" pitchFamily="34" charset="-127"/>
                <a:ea typeface="Sandoll 고딕Neo2 03 Regular" pitchFamily="34" charset="-127"/>
              </a:rPr>
              <a:t>모바일</a:t>
            </a:r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 쿠폰</a:t>
            </a:r>
            <a:endParaRPr lang="en-US" altLang="ko-KR" sz="2200" dirty="0"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pic>
        <p:nvPicPr>
          <p:cNvPr id="25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1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2)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 활용 사례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4808" y="4221088"/>
            <a:ext cx="173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다양한 형태</a:t>
            </a:r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로 </a:t>
            </a:r>
            <a:endParaRPr lang="en-US" altLang="ko-KR" sz="2000" dirty="0">
              <a:latin typeface="Sandoll 고딕Neo2 03 Regular" pitchFamily="34" charset="-127"/>
              <a:ea typeface="Sandoll 고딕Neo2 03 Regular" pitchFamily="34" charset="-127"/>
            </a:endParaRPr>
          </a:p>
          <a:p>
            <a:pPr algn="ctr"/>
            <a:r>
              <a:rPr lang="ko-KR" altLang="en-US" sz="2000" dirty="0">
                <a:latin typeface="Sandoll 고딕Neo2 03 Regular" pitchFamily="34" charset="-127"/>
                <a:ea typeface="Sandoll 고딕Neo2 03 Regular" pitchFamily="34" charset="-127"/>
              </a:rPr>
              <a:t>진행 가능</a:t>
            </a:r>
            <a:endParaRPr lang="en-US" altLang="ko-KR" sz="2000" dirty="0"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12" name="Freeform 104"/>
          <p:cNvSpPr>
            <a:spLocks/>
          </p:cNvSpPr>
          <p:nvPr/>
        </p:nvSpPr>
        <p:spPr bwMode="auto">
          <a:xfrm>
            <a:off x="2942957" y="4509120"/>
            <a:ext cx="2351790" cy="1385902"/>
          </a:xfrm>
          <a:custGeom>
            <a:avLst/>
            <a:gdLst>
              <a:gd name="T0" fmla="*/ 0 w 3326"/>
              <a:gd name="T1" fmla="*/ 0 h 1960"/>
              <a:gd name="T2" fmla="*/ 797 w 3326"/>
              <a:gd name="T3" fmla="*/ 0 h 1960"/>
              <a:gd name="T4" fmla="*/ 1530 w 3326"/>
              <a:gd name="T5" fmla="*/ 1270 h 1960"/>
              <a:gd name="T6" fmla="*/ 2998 w 3326"/>
              <a:gd name="T7" fmla="*/ 1270 h 1960"/>
              <a:gd name="T8" fmla="*/ 3004 w 3326"/>
              <a:gd name="T9" fmla="*/ 1259 h 1960"/>
              <a:gd name="T10" fmla="*/ 3326 w 3326"/>
              <a:gd name="T11" fmla="*/ 1960 h 1960"/>
              <a:gd name="T12" fmla="*/ 1133 w 3326"/>
              <a:gd name="T13" fmla="*/ 1960 h 1960"/>
              <a:gd name="T14" fmla="*/ 0 w 3326"/>
              <a:gd name="T15" fmla="*/ 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6" h="1960">
                <a:moveTo>
                  <a:pt x="0" y="0"/>
                </a:moveTo>
                <a:lnTo>
                  <a:pt x="797" y="0"/>
                </a:lnTo>
                <a:lnTo>
                  <a:pt x="1530" y="1270"/>
                </a:lnTo>
                <a:lnTo>
                  <a:pt x="2998" y="1270"/>
                </a:lnTo>
                <a:lnTo>
                  <a:pt x="3004" y="1259"/>
                </a:lnTo>
                <a:lnTo>
                  <a:pt x="3326" y="1960"/>
                </a:lnTo>
                <a:lnTo>
                  <a:pt x="1133" y="1960"/>
                </a:lnTo>
                <a:lnTo>
                  <a:pt x="0" y="0"/>
                </a:lnTo>
                <a:close/>
              </a:path>
            </a:pathLst>
          </a:custGeom>
          <a:solidFill>
            <a:srgbClr val="E95A55"/>
          </a:soli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" name="Freeform 105"/>
          <p:cNvSpPr>
            <a:spLocks/>
          </p:cNvSpPr>
          <p:nvPr/>
        </p:nvSpPr>
        <p:spPr bwMode="auto">
          <a:xfrm>
            <a:off x="2946132" y="3161606"/>
            <a:ext cx="2398458" cy="1387315"/>
          </a:xfrm>
          <a:custGeom>
            <a:avLst/>
            <a:gdLst>
              <a:gd name="T0" fmla="*/ 1133 w 3390"/>
              <a:gd name="T1" fmla="*/ 0 h 1962"/>
              <a:gd name="T2" fmla="*/ 3390 w 3390"/>
              <a:gd name="T3" fmla="*/ 0 h 1962"/>
              <a:gd name="T4" fmla="*/ 2978 w 3390"/>
              <a:gd name="T5" fmla="*/ 690 h 1962"/>
              <a:gd name="T6" fmla="*/ 1530 w 3390"/>
              <a:gd name="T7" fmla="*/ 690 h 1962"/>
              <a:gd name="T8" fmla="*/ 797 w 3390"/>
              <a:gd name="T9" fmla="*/ 1962 h 1962"/>
              <a:gd name="T10" fmla="*/ 0 w 3390"/>
              <a:gd name="T11" fmla="*/ 1962 h 1962"/>
              <a:gd name="T12" fmla="*/ 1133 w 3390"/>
              <a:gd name="T13" fmla="*/ 0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0" h="1962">
                <a:moveTo>
                  <a:pt x="1133" y="0"/>
                </a:moveTo>
                <a:lnTo>
                  <a:pt x="3390" y="0"/>
                </a:lnTo>
                <a:lnTo>
                  <a:pt x="2978" y="690"/>
                </a:lnTo>
                <a:lnTo>
                  <a:pt x="1530" y="690"/>
                </a:lnTo>
                <a:lnTo>
                  <a:pt x="797" y="1962"/>
                </a:lnTo>
                <a:lnTo>
                  <a:pt x="0" y="1962"/>
                </a:lnTo>
                <a:lnTo>
                  <a:pt x="1133" y="0"/>
                </a:lnTo>
                <a:close/>
              </a:path>
            </a:pathLst>
          </a:custGeom>
          <a:solidFill>
            <a:srgbClr val="E95A55"/>
          </a:soli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4" name="Freeform 106"/>
          <p:cNvSpPr>
            <a:spLocks/>
          </p:cNvSpPr>
          <p:nvPr/>
        </p:nvSpPr>
        <p:spPr bwMode="auto">
          <a:xfrm>
            <a:off x="5016468" y="3162372"/>
            <a:ext cx="1146449" cy="2732650"/>
          </a:xfrm>
          <a:custGeom>
            <a:avLst/>
            <a:gdLst>
              <a:gd name="T0" fmla="*/ 412 w 1551"/>
              <a:gd name="T1" fmla="*/ 0 h 3922"/>
              <a:gd name="T2" fmla="*/ 419 w 1551"/>
              <a:gd name="T3" fmla="*/ 0 h 3922"/>
              <a:gd name="T4" fmla="*/ 1551 w 1551"/>
              <a:gd name="T5" fmla="*/ 1962 h 3922"/>
              <a:gd name="T6" fmla="*/ 419 w 1551"/>
              <a:gd name="T7" fmla="*/ 3922 h 3922"/>
              <a:gd name="T8" fmla="*/ 348 w 1551"/>
              <a:gd name="T9" fmla="*/ 3922 h 3922"/>
              <a:gd name="T10" fmla="*/ 26 w 1551"/>
              <a:gd name="T11" fmla="*/ 3221 h 3922"/>
              <a:gd name="T12" fmla="*/ 753 w 1551"/>
              <a:gd name="T13" fmla="*/ 1962 h 3922"/>
              <a:gd name="T14" fmla="*/ 20 w 1551"/>
              <a:gd name="T15" fmla="*/ 690 h 3922"/>
              <a:gd name="T16" fmla="*/ 0 w 1551"/>
              <a:gd name="T17" fmla="*/ 690 h 3922"/>
              <a:gd name="T18" fmla="*/ 412 w 1551"/>
              <a:gd name="T19" fmla="*/ 0 h 3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1" h="3922">
                <a:moveTo>
                  <a:pt x="412" y="0"/>
                </a:moveTo>
                <a:lnTo>
                  <a:pt x="419" y="0"/>
                </a:lnTo>
                <a:lnTo>
                  <a:pt x="1551" y="1962"/>
                </a:lnTo>
                <a:lnTo>
                  <a:pt x="419" y="3922"/>
                </a:lnTo>
                <a:lnTo>
                  <a:pt x="348" y="3922"/>
                </a:lnTo>
                <a:lnTo>
                  <a:pt x="26" y="3221"/>
                </a:lnTo>
                <a:lnTo>
                  <a:pt x="753" y="1962"/>
                </a:lnTo>
                <a:lnTo>
                  <a:pt x="20" y="690"/>
                </a:lnTo>
                <a:lnTo>
                  <a:pt x="0" y="690"/>
                </a:lnTo>
                <a:lnTo>
                  <a:pt x="412" y="0"/>
                </a:lnTo>
                <a:close/>
              </a:path>
            </a:pathLst>
          </a:custGeom>
          <a:solidFill>
            <a:srgbClr val="E95A55"/>
          </a:solidFill>
          <a:ln>
            <a:noFill/>
          </a:ln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5" name="Freeform 107"/>
          <p:cNvSpPr>
            <a:spLocks/>
          </p:cNvSpPr>
          <p:nvPr/>
        </p:nvSpPr>
        <p:spPr bwMode="auto">
          <a:xfrm>
            <a:off x="2946132" y="3161606"/>
            <a:ext cx="804671" cy="1387315"/>
          </a:xfrm>
          <a:custGeom>
            <a:avLst/>
            <a:gdLst>
              <a:gd name="T0" fmla="*/ 1133 w 1137"/>
              <a:gd name="T1" fmla="*/ 0 h 1962"/>
              <a:gd name="T2" fmla="*/ 1137 w 1137"/>
              <a:gd name="T3" fmla="*/ 0 h 1962"/>
              <a:gd name="T4" fmla="*/ 792 w 1137"/>
              <a:gd name="T5" fmla="*/ 1962 h 1962"/>
              <a:gd name="T6" fmla="*/ 0 w 1137"/>
              <a:gd name="T7" fmla="*/ 1962 h 1962"/>
              <a:gd name="T8" fmla="*/ 1133 w 1137"/>
              <a:gd name="T9" fmla="*/ 0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7" h="1962">
                <a:moveTo>
                  <a:pt x="1133" y="0"/>
                </a:moveTo>
                <a:lnTo>
                  <a:pt x="1137" y="0"/>
                </a:lnTo>
                <a:lnTo>
                  <a:pt x="792" y="1962"/>
                </a:lnTo>
                <a:lnTo>
                  <a:pt x="0" y="1962"/>
                </a:lnTo>
                <a:lnTo>
                  <a:pt x="1133" y="0"/>
                </a:lnTo>
                <a:close/>
              </a:path>
            </a:pathLst>
          </a:custGeom>
          <a:solidFill>
            <a:srgbClr val="FFFFFF">
              <a:alpha val="46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Freeform 108"/>
          <p:cNvSpPr>
            <a:spLocks/>
          </p:cNvSpPr>
          <p:nvPr/>
        </p:nvSpPr>
        <p:spPr bwMode="auto">
          <a:xfrm>
            <a:off x="2942957" y="4548921"/>
            <a:ext cx="804671" cy="1385902"/>
          </a:xfrm>
          <a:custGeom>
            <a:avLst/>
            <a:gdLst>
              <a:gd name="T0" fmla="*/ 0 w 1137"/>
              <a:gd name="T1" fmla="*/ 0 h 1960"/>
              <a:gd name="T2" fmla="*/ 792 w 1137"/>
              <a:gd name="T3" fmla="*/ 0 h 1960"/>
              <a:gd name="T4" fmla="*/ 1137 w 1137"/>
              <a:gd name="T5" fmla="*/ 1960 h 1960"/>
              <a:gd name="T6" fmla="*/ 1133 w 1137"/>
              <a:gd name="T7" fmla="*/ 1960 h 1960"/>
              <a:gd name="T8" fmla="*/ 0 w 1137"/>
              <a:gd name="T9" fmla="*/ 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7" h="1960">
                <a:moveTo>
                  <a:pt x="0" y="0"/>
                </a:moveTo>
                <a:lnTo>
                  <a:pt x="792" y="0"/>
                </a:lnTo>
                <a:lnTo>
                  <a:pt x="1137" y="1960"/>
                </a:lnTo>
                <a:lnTo>
                  <a:pt x="1133" y="1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Freeform 109"/>
          <p:cNvSpPr>
            <a:spLocks/>
          </p:cNvSpPr>
          <p:nvPr/>
        </p:nvSpPr>
        <p:spPr bwMode="auto">
          <a:xfrm>
            <a:off x="5016468" y="4543265"/>
            <a:ext cx="1141959" cy="1418450"/>
          </a:xfrm>
          <a:custGeom>
            <a:avLst/>
            <a:gdLst>
              <a:gd name="T0" fmla="*/ 1522 w 1525"/>
              <a:gd name="T1" fmla="*/ 0 h 1969"/>
              <a:gd name="T2" fmla="*/ 1525 w 1525"/>
              <a:gd name="T3" fmla="*/ 3 h 1969"/>
              <a:gd name="T4" fmla="*/ 399 w 1525"/>
              <a:gd name="T5" fmla="*/ 1969 h 1969"/>
              <a:gd name="T6" fmla="*/ 0 w 1525"/>
              <a:gd name="T7" fmla="*/ 1284 h 1969"/>
              <a:gd name="T8" fmla="*/ 1522 w 1525"/>
              <a:gd name="T9" fmla="*/ 0 h 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5" h="1969">
                <a:moveTo>
                  <a:pt x="1522" y="0"/>
                </a:moveTo>
                <a:lnTo>
                  <a:pt x="1525" y="3"/>
                </a:lnTo>
                <a:lnTo>
                  <a:pt x="399" y="1969"/>
                </a:lnTo>
                <a:lnTo>
                  <a:pt x="0" y="1284"/>
                </a:lnTo>
                <a:lnTo>
                  <a:pt x="1522" y="0"/>
                </a:lnTo>
                <a:close/>
              </a:path>
            </a:pathLst>
          </a:custGeom>
          <a:solidFill>
            <a:srgbClr val="FFFFFF">
              <a:alpha val="46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10"/>
          <p:cNvSpPr>
            <a:spLocks/>
          </p:cNvSpPr>
          <p:nvPr/>
        </p:nvSpPr>
        <p:spPr bwMode="auto">
          <a:xfrm>
            <a:off x="5084811" y="3140968"/>
            <a:ext cx="1083266" cy="1387316"/>
          </a:xfrm>
          <a:custGeom>
            <a:avLst/>
            <a:gdLst>
              <a:gd name="T0" fmla="*/ 395 w 1532"/>
              <a:gd name="T1" fmla="*/ 0 h 1962"/>
              <a:gd name="T2" fmla="*/ 1532 w 1532"/>
              <a:gd name="T3" fmla="*/ 1957 h 1962"/>
              <a:gd name="T4" fmla="*/ 1530 w 1532"/>
              <a:gd name="T5" fmla="*/ 1962 h 1962"/>
              <a:gd name="T6" fmla="*/ 0 w 1532"/>
              <a:gd name="T7" fmla="*/ 686 h 1962"/>
              <a:gd name="T8" fmla="*/ 395 w 1532"/>
              <a:gd name="T9" fmla="*/ 0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2" h="1962">
                <a:moveTo>
                  <a:pt x="395" y="0"/>
                </a:moveTo>
                <a:lnTo>
                  <a:pt x="1532" y="1957"/>
                </a:lnTo>
                <a:lnTo>
                  <a:pt x="1530" y="1962"/>
                </a:lnTo>
                <a:lnTo>
                  <a:pt x="0" y="686"/>
                </a:lnTo>
                <a:lnTo>
                  <a:pt x="395" y="0"/>
                </a:lnTo>
                <a:close/>
              </a:path>
            </a:pathLst>
          </a:custGeom>
          <a:solidFill>
            <a:srgbClr val="FFFFFF">
              <a:alpha val="46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11"/>
          <p:cNvSpPr>
            <a:spLocks/>
          </p:cNvSpPr>
          <p:nvPr/>
        </p:nvSpPr>
        <p:spPr bwMode="auto">
          <a:xfrm>
            <a:off x="3750803" y="3140968"/>
            <a:ext cx="1602272" cy="485066"/>
          </a:xfrm>
          <a:custGeom>
            <a:avLst/>
            <a:gdLst>
              <a:gd name="T0" fmla="*/ 2267 w 2267"/>
              <a:gd name="T1" fmla="*/ 0 h 686"/>
              <a:gd name="T2" fmla="*/ 1872 w 2267"/>
              <a:gd name="T3" fmla="*/ 686 h 686"/>
              <a:gd name="T4" fmla="*/ 0 w 2267"/>
              <a:gd name="T5" fmla="*/ 10 h 686"/>
              <a:gd name="T6" fmla="*/ 2 w 2267"/>
              <a:gd name="T7" fmla="*/ 6 h 686"/>
              <a:gd name="T8" fmla="*/ 2267 w 2267"/>
              <a:gd name="T9" fmla="*/ 0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7" h="686">
                <a:moveTo>
                  <a:pt x="2267" y="0"/>
                </a:moveTo>
                <a:lnTo>
                  <a:pt x="1872" y="686"/>
                </a:lnTo>
                <a:lnTo>
                  <a:pt x="0" y="10"/>
                </a:lnTo>
                <a:lnTo>
                  <a:pt x="2" y="6"/>
                </a:lnTo>
                <a:lnTo>
                  <a:pt x="2267" y="0"/>
                </a:lnTo>
                <a:close/>
              </a:path>
            </a:pathLst>
          </a:custGeom>
          <a:solidFill>
            <a:srgbClr val="FFFFFF">
              <a:alpha val="46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Freeform 112"/>
          <p:cNvSpPr>
            <a:spLocks/>
          </p:cNvSpPr>
          <p:nvPr/>
        </p:nvSpPr>
        <p:spPr bwMode="auto">
          <a:xfrm>
            <a:off x="3720324" y="5482979"/>
            <a:ext cx="1574423" cy="432000"/>
          </a:xfrm>
          <a:custGeom>
            <a:avLst/>
            <a:gdLst>
              <a:gd name="T0" fmla="*/ 1867 w 2266"/>
              <a:gd name="T1" fmla="*/ 0 h 693"/>
              <a:gd name="T2" fmla="*/ 2266 w 2266"/>
              <a:gd name="T3" fmla="*/ 685 h 693"/>
              <a:gd name="T4" fmla="*/ 1 w 2266"/>
              <a:gd name="T5" fmla="*/ 693 h 693"/>
              <a:gd name="T6" fmla="*/ 0 w 2266"/>
              <a:gd name="T7" fmla="*/ 689 h 693"/>
              <a:gd name="T8" fmla="*/ 1867 w 2266"/>
              <a:gd name="T9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6" h="693">
                <a:moveTo>
                  <a:pt x="1867" y="0"/>
                </a:moveTo>
                <a:lnTo>
                  <a:pt x="2266" y="685"/>
                </a:lnTo>
                <a:lnTo>
                  <a:pt x="1" y="693"/>
                </a:lnTo>
                <a:lnTo>
                  <a:pt x="0" y="689"/>
                </a:lnTo>
                <a:lnTo>
                  <a:pt x="1867" y="0"/>
                </a:lnTo>
                <a:close/>
              </a:path>
            </a:pathLst>
          </a:custGeom>
          <a:solidFill>
            <a:srgbClr val="FFFFFF">
              <a:alpha val="46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1614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Sandoll 고딕Neo2 03 Regular" pitchFamily="34" charset="-127"/>
                <a:ea typeface="Sandoll 고딕Neo2 03 Regular" pitchFamily="34" charset="-127"/>
              </a:rPr>
              <a:t>신규회원증가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420" y="22675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Sandoll 고딕Neo2 03 Regular" pitchFamily="34" charset="-127"/>
                <a:ea typeface="Sandoll 고딕Neo2 03 Regular" pitchFamily="34" charset="-127"/>
              </a:rPr>
              <a:t>신제품홍보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7524" y="324433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Sandoll 고딕Neo2 03 Regular" pitchFamily="34" charset="-127"/>
                <a:ea typeface="Sandoll 고딕Neo2 03 Regular" pitchFamily="34" charset="-127"/>
              </a:rPr>
              <a:t>기존회원 </a:t>
            </a:r>
            <a:r>
              <a:rPr lang="ko-KR" altLang="en-US" dirty="0" err="1">
                <a:latin typeface="Sandoll 고딕Neo2 03 Regular" pitchFamily="34" charset="-127"/>
                <a:ea typeface="Sandoll 고딕Neo2 03 Regular" pitchFamily="34" charset="-127"/>
              </a:rPr>
              <a:t>재구매</a:t>
            </a:r>
            <a:endParaRPr lang="ko-KR" altLang="en-US" dirty="0"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546086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Sandoll 고딕Neo2 03 Regular" pitchFamily="34" charset="-127"/>
                <a:ea typeface="Sandoll 고딕Neo2 03 Regular" pitchFamily="34" charset="-127"/>
              </a:rPr>
              <a:t>어플</a:t>
            </a:r>
            <a:r>
              <a:rPr lang="ko-KR" altLang="en-US" dirty="0">
                <a:latin typeface="Sandoll 고딕Neo2 03 Regular" pitchFamily="34" charset="-127"/>
                <a:ea typeface="Sandoll 고딕Neo2 03 Regular" pitchFamily="34" charset="-127"/>
              </a:rPr>
              <a:t> 다운로드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588" y="559238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Sandoll 고딕Neo2 03 Regular" pitchFamily="34" charset="-127"/>
                <a:ea typeface="Sandoll 고딕Neo2 03 Regular" pitchFamily="34" charset="-127"/>
              </a:rPr>
              <a:t>상품 구매고객</a:t>
            </a:r>
          </a:p>
        </p:txBody>
      </p:sp>
      <p:sp>
        <p:nvSpPr>
          <p:cNvPr id="26" name="Freeform 113"/>
          <p:cNvSpPr>
            <a:spLocks/>
          </p:cNvSpPr>
          <p:nvPr/>
        </p:nvSpPr>
        <p:spPr bwMode="auto">
          <a:xfrm>
            <a:off x="2640204" y="2636912"/>
            <a:ext cx="3528392" cy="3862140"/>
          </a:xfrm>
          <a:custGeom>
            <a:avLst/>
            <a:gdLst>
              <a:gd name="T0" fmla="*/ 227 w 2495"/>
              <a:gd name="T1" fmla="*/ 1361 h 2731"/>
              <a:gd name="T2" fmla="*/ 0 w 2495"/>
              <a:gd name="T3" fmla="*/ 680 h 2731"/>
              <a:gd name="T4" fmla="*/ 780 w 2495"/>
              <a:gd name="T5" fmla="*/ 395 h 2731"/>
              <a:gd name="T6" fmla="*/ 1361 w 2495"/>
              <a:gd name="T7" fmla="*/ 0 h 2731"/>
              <a:gd name="T8" fmla="*/ 1924 w 2495"/>
              <a:gd name="T9" fmla="*/ 371 h 2731"/>
              <a:gd name="T10" fmla="*/ 2449 w 2495"/>
              <a:gd name="T11" fmla="*/ 589 h 2731"/>
              <a:gd name="T12" fmla="*/ 2495 w 2495"/>
              <a:gd name="T13" fmla="*/ 1361 h 2731"/>
              <a:gd name="T14" fmla="*/ 2348 w 2495"/>
              <a:gd name="T15" fmla="*/ 2227 h 2731"/>
              <a:gd name="T16" fmla="*/ 1932 w 2495"/>
              <a:gd name="T17" fmla="*/ 2339 h 2731"/>
              <a:gd name="T18" fmla="*/ 1420 w 2495"/>
              <a:gd name="T19" fmla="*/ 2731 h 2731"/>
              <a:gd name="T20" fmla="*/ 788 w 2495"/>
              <a:gd name="T21" fmla="*/ 2339 h 2731"/>
              <a:gd name="T22" fmla="*/ 68 w 2495"/>
              <a:gd name="T23" fmla="*/ 2107 h 2731"/>
              <a:gd name="T24" fmla="*/ 227 w 2495"/>
              <a:gd name="T25" fmla="*/ 1361 h 2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95" h="2731">
                <a:moveTo>
                  <a:pt x="227" y="1361"/>
                </a:moveTo>
                <a:lnTo>
                  <a:pt x="0" y="680"/>
                </a:lnTo>
                <a:lnTo>
                  <a:pt x="780" y="395"/>
                </a:lnTo>
                <a:lnTo>
                  <a:pt x="1361" y="0"/>
                </a:lnTo>
                <a:lnTo>
                  <a:pt x="1924" y="371"/>
                </a:lnTo>
                <a:lnTo>
                  <a:pt x="2449" y="589"/>
                </a:lnTo>
                <a:lnTo>
                  <a:pt x="2495" y="1361"/>
                </a:lnTo>
                <a:lnTo>
                  <a:pt x="2348" y="2227"/>
                </a:lnTo>
                <a:lnTo>
                  <a:pt x="1932" y="2339"/>
                </a:lnTo>
                <a:lnTo>
                  <a:pt x="1420" y="2731"/>
                </a:lnTo>
                <a:lnTo>
                  <a:pt x="788" y="2339"/>
                </a:lnTo>
                <a:lnTo>
                  <a:pt x="68" y="2107"/>
                </a:lnTo>
                <a:lnTo>
                  <a:pt x="227" y="1361"/>
                </a:lnTo>
                <a:close/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83287" y="1268760"/>
            <a:ext cx="6394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기업의 마케팅 목적에 따라 </a:t>
            </a:r>
            <a:r>
              <a:rPr lang="ko-KR" altLang="en-US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다양한 이벤트에 활용</a:t>
            </a:r>
            <a:endParaRPr lang="en-US" altLang="ko-KR" sz="22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699" y="1710680"/>
            <a:ext cx="598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프로모션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판촉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복리후생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기업홍보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고객관리 등 기업의 다양한 마케팅 용도로 활용</a:t>
            </a:r>
          </a:p>
        </p:txBody>
      </p:sp>
      <p:pic>
        <p:nvPicPr>
          <p:cNvPr id="25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9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2)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 활용 사례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83287" y="1268760"/>
            <a:ext cx="6394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기업의 마케팅 목적에 따라 </a:t>
            </a:r>
            <a:r>
              <a:rPr lang="ko-KR" altLang="en-US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다양한 이벤트에 활용</a:t>
            </a:r>
            <a:endParaRPr lang="en-US" altLang="ko-KR" sz="22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699" y="1710680"/>
            <a:ext cx="598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프로모션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판촉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복리후생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기업홍보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,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고객관리 등 기업의 다양한 마케팅 용도로 활용</a:t>
            </a: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97077"/>
              </p:ext>
            </p:extLst>
          </p:nvPr>
        </p:nvGraphicFramePr>
        <p:xfrm>
          <a:off x="1187624" y="2348880"/>
          <a:ext cx="6840760" cy="194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err="1">
                          <a:solidFill>
                            <a:schemeClr val="tx1"/>
                          </a:solidFill>
                          <a:latin typeface="Sandoll 고딕Neo2 02 Light" pitchFamily="34" charset="-127"/>
                          <a:ea typeface="Sandoll 고딕Neo2 02 Light" pitchFamily="34" charset="-127"/>
                        </a:rPr>
                        <a:t>광고주명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andoll 고딕Neo2 02 Light" pitchFamily="34" charset="-127"/>
                        <a:ea typeface="Sandoll 고딕Neo2 02 Light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Sandoll 고딕Neo2 02 Light" pitchFamily="34" charset="-127"/>
                          <a:ea typeface="Sandoll 고딕Neo2 02 Light" pitchFamily="34" charset="-127"/>
                        </a:rPr>
                        <a:t>사례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매장 방문 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aseline="0" dirty="0" err="1">
                          <a:latin typeface="Sandoll 고딕Neo2 02 Light" pitchFamily="34" charset="-127"/>
                          <a:ea typeface="Sandoll 고딕Neo2 02 Light" pitchFamily="34" charset="-127"/>
                        </a:rPr>
                        <a:t>친추</a:t>
                      </a:r>
                      <a:r>
                        <a:rPr lang="ko-KR" altLang="en-US" sz="900" baseline="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 및 거래유도</a:t>
                      </a:r>
                      <a:endParaRPr lang="ko-KR" altLang="en-US" sz="900" dirty="0">
                        <a:latin typeface="Sandoll 고딕Neo2 02 Light" pitchFamily="34" charset="-127"/>
                        <a:ea typeface="Sandoll 고딕Neo2 02 Light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>
                          <a:latin typeface="Sandoll 고딕Neo2 02 Light" pitchFamily="34" charset="-127"/>
                          <a:ea typeface="Sandoll 고딕Neo2 02 Light" pitchFamily="34" charset="-127"/>
                        </a:rPr>
                        <a:t>댓글</a:t>
                      </a:r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 참여유도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신규가입 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홍보 및 좋아요 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Sandoll 고딕Neo2 02 Light" pitchFamily="34" charset="-127"/>
                          <a:ea typeface="Sandoll 고딕Neo2 02 Light" pitchFamily="34" charset="-127"/>
                        </a:rPr>
                        <a:t>소재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1DBDB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720080" cy="3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76" y="3114288"/>
            <a:ext cx="1141288" cy="104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 descr="F:\!업무\모바일사업부\모바일쿠폰 진행사례\뱅키스 투자친구 등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8629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F:\!업무\모바일사업부\모바일쿠폰 진행사례\해피머니덧글이벤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27" y="3258304"/>
            <a:ext cx="988850" cy="8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F:\!업무\모바일사업부\모바일쿠폰_프로모션진행사례\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47" y="3284984"/>
            <a:ext cx="1087428" cy="7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07747"/>
              </p:ext>
            </p:extLst>
          </p:nvPr>
        </p:nvGraphicFramePr>
        <p:xfrm>
          <a:off x="1187624" y="4221088"/>
          <a:ext cx="6840760" cy="194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err="1">
                          <a:solidFill>
                            <a:schemeClr val="tx1"/>
                          </a:solidFill>
                          <a:latin typeface="Sandoll 고딕Neo2 02 Light" pitchFamily="34" charset="-127"/>
                          <a:ea typeface="Sandoll 고딕Neo2 02 Light" pitchFamily="34" charset="-127"/>
                        </a:rPr>
                        <a:t>광고주명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andoll 고딕Neo2 02 Light" pitchFamily="34" charset="-127"/>
                        <a:ea typeface="Sandoll 고딕Neo2 02 Light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Sandoll 고딕Neo2 02 Light" pitchFamily="34" charset="-127"/>
                          <a:ea typeface="Sandoll 고딕Neo2 02 Light" pitchFamily="34" charset="-127"/>
                        </a:rPr>
                        <a:t>사례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1DBD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홍보 및 참여유도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APP </a:t>
                      </a:r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다운로드 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APP</a:t>
                      </a:r>
                      <a:r>
                        <a:rPr lang="en-US" altLang="ko-KR" sz="900" baseline="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 </a:t>
                      </a:r>
                      <a:r>
                        <a:rPr lang="ko-KR" altLang="en-US" sz="900" baseline="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다운로드 유도</a:t>
                      </a:r>
                      <a:endParaRPr lang="ko-KR" altLang="en-US" sz="900" dirty="0">
                        <a:latin typeface="Sandoll 고딕Neo2 02 Light" pitchFamily="34" charset="-127"/>
                        <a:ea typeface="Sandoll 고딕Neo2 02 Light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게임참여 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Sandoll 고딕Neo2 02 Light" pitchFamily="34" charset="-127"/>
                          <a:ea typeface="Sandoll 고딕Neo2 02 Light" pitchFamily="34" charset="-127"/>
                        </a:rPr>
                        <a:t>제품 구매 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Sandoll 고딕Neo2 02 Light" pitchFamily="34" charset="-127"/>
                          <a:ea typeface="Sandoll 고딕Neo2 02 Light" pitchFamily="34" charset="-127"/>
                        </a:rPr>
                        <a:t>소재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1DBDB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" name="Picture 3" descr="F:\!업무\모바일사업부\기업진행사례\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62" y="3140968"/>
            <a:ext cx="619690" cy="9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F:\!업무\모바일사업부\기업진행사례\16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14" y="5013176"/>
            <a:ext cx="10262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:\!업무\모바일사업부\기업진행사례_김경욱\20171011_171250_4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04" y="5012142"/>
            <a:ext cx="598328" cy="10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:\!업무\모바일사업부\기업진행사례\08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715296" cy="10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:\!업무\모바일사업부\모바일쿠폰_프로모션진행사례\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83" y="5236944"/>
            <a:ext cx="997494" cy="5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!업무\모바일사업부\모바일쿠폰 진행사례\모두의마블 게임참여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37" y="5262514"/>
            <a:ext cx="1032011" cy="4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700286" cy="27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8368"/>
            <a:ext cx="772034" cy="3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46" y="2465825"/>
            <a:ext cx="704478" cy="24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49696"/>
            <a:ext cx="838572" cy="18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27" y="4293097"/>
            <a:ext cx="794325" cy="27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729977" cy="28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16674"/>
            <a:ext cx="720080" cy="26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00" y="4365104"/>
            <a:ext cx="827732" cy="19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70" y="4365104"/>
            <a:ext cx="720080" cy="1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0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3)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제휴 인프라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46357" y="1268760"/>
            <a:ext cx="5668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 err="1">
                <a:latin typeface="Sandoll 고딕Neo2 03 Regular" pitchFamily="34" charset="-127"/>
                <a:ea typeface="Sandoll 고딕Neo2 03 Regular" pitchFamily="34" charset="-127"/>
              </a:rPr>
              <a:t>모바일</a:t>
            </a:r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 쿠폰 사업을 위한 </a:t>
            </a:r>
            <a:r>
              <a:rPr lang="ko-KR" altLang="en-US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최대 제휴 인프라 보유</a:t>
            </a:r>
            <a:endParaRPr lang="en-US" altLang="ko-KR" sz="22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805" y="1719472"/>
            <a:ext cx="7532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외식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커피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영화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문화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/</a:t>
            </a:r>
            <a:r>
              <a:rPr lang="ko-KR" altLang="en-US" sz="1200" dirty="0" err="1">
                <a:latin typeface="Sandoll 고딕Neo2 01 UltraLight" pitchFamily="34" charset="-127"/>
                <a:ea typeface="Sandoll 고딕Neo2 01 UltraLight" pitchFamily="34" charset="-127"/>
              </a:rPr>
              <a:t>뷰티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 등 주요 브랜드와 제휴 계약을 통해 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180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여 개의 국내 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TOP </a:t>
            </a:r>
            <a:r>
              <a:rPr lang="ko-KR" altLang="en-US" sz="1200" dirty="0" err="1">
                <a:latin typeface="Sandoll 고딕Neo2 01 UltraLight" pitchFamily="34" charset="-127"/>
                <a:ea typeface="Sandoll 고딕Neo2 01 UltraLight" pitchFamily="34" charset="-127"/>
              </a:rPr>
              <a:t>브랜드사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/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총 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3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천여 개 상품 보유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409278" y="2132856"/>
            <a:ext cx="8352928" cy="4320480"/>
            <a:chOff x="409278" y="2132856"/>
            <a:chExt cx="8352928" cy="4320480"/>
          </a:xfrm>
        </p:grpSpPr>
        <p:sp>
          <p:nvSpPr>
            <p:cNvPr id="11" name="직사각형 10"/>
            <p:cNvSpPr/>
            <p:nvPr/>
          </p:nvSpPr>
          <p:spPr>
            <a:xfrm>
              <a:off x="409278" y="2276872"/>
              <a:ext cx="8352928" cy="4176464"/>
            </a:xfrm>
            <a:prstGeom prst="rect">
              <a:avLst/>
            </a:prstGeom>
            <a:solidFill>
              <a:srgbClr val="F3F1F1"/>
            </a:solidFill>
            <a:ln w="57150">
              <a:solidFill>
                <a:srgbClr val="E1D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19872" y="2132856"/>
              <a:ext cx="2263761" cy="292388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브랜드 제휴 및 상품 공급 현황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3962" y="2534707"/>
              <a:ext cx="651140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외식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/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뷔페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3962" y="2966755"/>
              <a:ext cx="651140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커피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/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음료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938" y="3342184"/>
              <a:ext cx="1074333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디저트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/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아이스크림</a:t>
              </a:r>
            </a:p>
          </p:txBody>
        </p:sp>
        <p:cxnSp>
          <p:nvCxnSpPr>
            <p:cNvPr id="28" name="직선 연결선 27"/>
            <p:cNvCxnSpPr/>
            <p:nvPr/>
          </p:nvCxnSpPr>
          <p:spPr>
            <a:xfrm flipH="1">
              <a:off x="734175" y="3660413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66797" y="3702224"/>
              <a:ext cx="651140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제과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/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제빵</a:t>
              </a:r>
            </a:p>
          </p:txBody>
        </p:sp>
        <p:cxnSp>
          <p:nvCxnSpPr>
            <p:cNvPr id="30" name="직선 연결선 29"/>
            <p:cNvCxnSpPr/>
            <p:nvPr/>
          </p:nvCxnSpPr>
          <p:spPr>
            <a:xfrm flipH="1">
              <a:off x="734175" y="4020453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5970" y="4104075"/>
              <a:ext cx="502061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편의점</a:t>
              </a:r>
            </a:p>
          </p:txBody>
        </p:sp>
        <p:cxnSp>
          <p:nvCxnSpPr>
            <p:cNvPr id="32" name="직선 연결선 31"/>
            <p:cNvCxnSpPr/>
            <p:nvPr/>
          </p:nvCxnSpPr>
          <p:spPr>
            <a:xfrm flipH="1">
              <a:off x="734175" y="4422304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09946" y="4494312"/>
              <a:ext cx="968535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패스트푸드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/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치킨</a:t>
              </a:r>
            </a:p>
          </p:txBody>
        </p:sp>
        <p:cxnSp>
          <p:nvCxnSpPr>
            <p:cNvPr id="34" name="직선 연결선 33"/>
            <p:cNvCxnSpPr/>
            <p:nvPr/>
          </p:nvCxnSpPr>
          <p:spPr>
            <a:xfrm flipH="1">
              <a:off x="734175" y="4812541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81954" y="4896163"/>
              <a:ext cx="862737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영화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/</a:t>
              </a:r>
              <a:r>
                <a:rPr lang="ko-KR" alt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테마파크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2 06 Bold" pitchFamily="34" charset="-127"/>
                <a:ea typeface="Sandoll 고딕Neo2 06 Bold" pitchFamily="34" charset="-127"/>
                <a:cs typeface="Aharoni" pitchFamily="2" charset="-79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 flipH="1">
              <a:off x="734175" y="5214392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5970" y="5286400"/>
              <a:ext cx="502061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상품권</a:t>
              </a:r>
            </a:p>
          </p:txBody>
        </p:sp>
        <p:cxnSp>
          <p:nvCxnSpPr>
            <p:cNvPr id="38" name="직선 연결선 37"/>
            <p:cNvCxnSpPr/>
            <p:nvPr/>
          </p:nvCxnSpPr>
          <p:spPr>
            <a:xfrm flipH="1">
              <a:off x="734175" y="5604629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53962" y="5688251"/>
              <a:ext cx="651140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미용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/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생활</a:t>
              </a:r>
            </a:p>
          </p:txBody>
        </p:sp>
        <p:cxnSp>
          <p:nvCxnSpPr>
            <p:cNvPr id="40" name="직선 연결선 39"/>
            <p:cNvCxnSpPr/>
            <p:nvPr/>
          </p:nvCxnSpPr>
          <p:spPr>
            <a:xfrm flipH="1">
              <a:off x="734175" y="6006480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25970" y="6078488"/>
              <a:ext cx="502061" cy="230832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글로벌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2 06 Bold" pitchFamily="34" charset="-127"/>
                <a:ea typeface="Sandoll 고딕Neo2 06 Bold" pitchFamily="34" charset="-127"/>
                <a:cs typeface="Aharoni" pitchFamily="2" charset="-79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18" y="2492896"/>
              <a:ext cx="71342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923034"/>
              <a:ext cx="707707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886" y="3284984"/>
              <a:ext cx="42862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직선 연결선 23"/>
            <p:cNvCxnSpPr/>
            <p:nvPr/>
          </p:nvCxnSpPr>
          <p:spPr>
            <a:xfrm flipH="1">
              <a:off x="734175" y="2852936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>
              <a:off x="734175" y="3284984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93" y="3717032"/>
              <a:ext cx="27717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94550"/>
              <a:ext cx="24765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121" y="4463777"/>
              <a:ext cx="55054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869160"/>
              <a:ext cx="359092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507" y="5301208"/>
              <a:ext cx="70199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938" y="5663580"/>
              <a:ext cx="386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93" y="6038428"/>
              <a:ext cx="27717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1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4)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클라이언트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9204" y="1269921"/>
            <a:ext cx="6482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기업의 마케팅을 위한 </a:t>
            </a:r>
            <a:r>
              <a:rPr lang="ko-KR" altLang="en-US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다양한 형태의 </a:t>
            </a:r>
            <a:r>
              <a:rPr lang="en-US" altLang="ko-KR" sz="2200" dirty="0" err="1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BtoB</a:t>
            </a:r>
            <a:r>
              <a:rPr lang="en-US" altLang="ko-KR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 </a:t>
            </a:r>
            <a:r>
              <a:rPr lang="ko-KR" altLang="en-US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상품 공급</a:t>
            </a:r>
            <a:endParaRPr lang="en-US" altLang="ko-KR" sz="22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667" y="1711841"/>
            <a:ext cx="6869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기업의 </a:t>
            </a:r>
            <a:r>
              <a:rPr lang="en-US" altLang="ko-KR" sz="1200" dirty="0">
                <a:latin typeface="Sandoll 고딕Neo2 03 Regular" pitchFamily="34" charset="-127"/>
                <a:ea typeface="Sandoll 고딕Neo2 03 Regular" pitchFamily="34" charset="-127"/>
              </a:rPr>
              <a:t>Mass Marketing / Promotion </a:t>
            </a:r>
            <a:r>
              <a:rPr lang="ko-KR" altLang="en-US" sz="1200" dirty="0">
                <a:latin typeface="Sandoll 고딕Neo2 03 Regular" pitchFamily="34" charset="-127"/>
                <a:ea typeface="Sandoll 고딕Neo2 03 Regular" pitchFamily="34" charset="-127"/>
              </a:rPr>
              <a:t>전문 기업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으로 타 쿠폰 사업자 대비 최대 영업 인프라 및 판매처 보유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409278" y="2132856"/>
            <a:ext cx="8352928" cy="3024336"/>
            <a:chOff x="409278" y="2132856"/>
            <a:chExt cx="8352928" cy="3024336"/>
          </a:xfrm>
        </p:grpSpPr>
        <p:sp>
          <p:nvSpPr>
            <p:cNvPr id="11" name="직사각형 10"/>
            <p:cNvSpPr/>
            <p:nvPr/>
          </p:nvSpPr>
          <p:spPr>
            <a:xfrm>
              <a:off x="409278" y="2276872"/>
              <a:ext cx="8352928" cy="2880320"/>
            </a:xfrm>
            <a:prstGeom prst="rect">
              <a:avLst/>
            </a:prstGeom>
            <a:solidFill>
              <a:srgbClr val="F3F1F1"/>
            </a:solidFill>
            <a:ln w="57150">
              <a:solidFill>
                <a:srgbClr val="E1D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4612" y="2132856"/>
              <a:ext cx="1462260" cy="292388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클라이언트 리스트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498" y="2534707"/>
              <a:ext cx="444352" cy="261610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금융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576" y="3070919"/>
              <a:ext cx="574196" cy="261610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홈쇼핑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0498" y="3607131"/>
              <a:ext cx="444352" cy="261610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어플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2 06 Bold" pitchFamily="34" charset="-127"/>
                <a:ea typeface="Sandoll 고딕Neo2 06 Bold" pitchFamily="34" charset="-127"/>
                <a:cs typeface="Aharoni" pitchFamily="2" charset="-79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 flipH="1">
              <a:off x="734175" y="4006042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5576" y="4143343"/>
              <a:ext cx="574196" cy="261610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쇼핑몰</a:t>
              </a:r>
            </a:p>
          </p:txBody>
        </p:sp>
        <p:cxnSp>
          <p:nvCxnSpPr>
            <p:cNvPr id="21" name="직선 연결선 20"/>
            <p:cNvCxnSpPr/>
            <p:nvPr/>
          </p:nvCxnSpPr>
          <p:spPr>
            <a:xfrm flipH="1">
              <a:off x="734175" y="4542254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5576" y="4679558"/>
              <a:ext cx="574196" cy="261610"/>
            </a:xfrm>
            <a:prstGeom prst="rect">
              <a:avLst/>
            </a:prstGeom>
            <a:solidFill>
              <a:srgbClr val="F3F1F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ndoll 고딕Neo2 06 Bold" pitchFamily="34" charset="-127"/>
                  <a:ea typeface="Sandoll 고딕Neo2 06 Bold" pitchFamily="34" charset="-127"/>
                  <a:cs typeface="Aharoni" pitchFamily="2" charset="-79"/>
                </a:rPr>
                <a:t>보험사</a:t>
              </a:r>
            </a:p>
          </p:txBody>
        </p:sp>
        <p:cxnSp>
          <p:nvCxnSpPr>
            <p:cNvPr id="36" name="직선 연결선 35"/>
            <p:cNvCxnSpPr/>
            <p:nvPr/>
          </p:nvCxnSpPr>
          <p:spPr>
            <a:xfrm flipH="1">
              <a:off x="734175" y="2933618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H="1">
              <a:off x="734175" y="3469830"/>
              <a:ext cx="7726257" cy="0"/>
            </a:xfrm>
            <a:prstGeom prst="line">
              <a:avLst/>
            </a:prstGeom>
            <a:ln w="9525">
              <a:solidFill>
                <a:srgbClr val="E1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65610"/>
            <a:ext cx="5162944" cy="396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86" y="3003919"/>
            <a:ext cx="2841882" cy="396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527961"/>
            <a:ext cx="1584000" cy="4320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864097" cy="28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5"/>
            <a:ext cx="817915" cy="21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65329"/>
            <a:ext cx="781469" cy="2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198934"/>
            <a:ext cx="864096" cy="2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17" y="4212172"/>
            <a:ext cx="608479" cy="24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20" y="4209502"/>
            <a:ext cx="864096" cy="24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32" y="4213027"/>
            <a:ext cx="720080" cy="2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6797"/>
            <a:ext cx="1002664" cy="25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22" y="4232594"/>
            <a:ext cx="1197514" cy="2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65329"/>
            <a:ext cx="737236" cy="2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1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시네마극장" pitchFamily="34" charset="-127"/>
                <a:ea typeface="Sandoll 시네마극장" pitchFamily="34" charset="-127"/>
                <a:cs typeface="Aharoni" pitchFamily="2" charset="-79"/>
              </a:rPr>
              <a:t>Mobile Coupon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andoll 시네마극장" pitchFamily="34" charset="-127"/>
              <a:ea typeface="Sandoll 시네마극장" pitchFamily="34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784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andoll 고딕Neo1 02 UltraLight" pitchFamily="34" charset="-127"/>
                <a:ea typeface="Sandoll 고딕Neo1 02 UltraLight" pitchFamily="34" charset="-127"/>
              </a:rPr>
              <a:t>5) </a:t>
            </a:r>
            <a:r>
              <a:rPr lang="ko-KR" altLang="en-US" dirty="0">
                <a:latin typeface="Sandoll 고딕Neo1 02 UltraLight" pitchFamily="34" charset="-127"/>
                <a:ea typeface="Sandoll 고딕Neo1 02 UltraLight" pitchFamily="34" charset="-127"/>
              </a:rPr>
              <a:t>프로세스</a:t>
            </a:r>
            <a:endParaRPr lang="en-US" altLang="ko-KR" dirty="0">
              <a:latin typeface="Sandoll 고딕Neo1 02 UltraLight" pitchFamily="34" charset="-127"/>
              <a:ea typeface="Sandoll 고딕Neo1 02 UltraLight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23528" y="999892"/>
            <a:ext cx="8496944" cy="0"/>
          </a:xfrm>
          <a:prstGeom prst="line">
            <a:avLst/>
          </a:prstGeom>
          <a:ln w="47625">
            <a:solidFill>
              <a:srgbClr val="E1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755577" y="4293096"/>
            <a:ext cx="2564658" cy="1584176"/>
          </a:xfrm>
          <a:prstGeom prst="rect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272257" y="4293096"/>
            <a:ext cx="2564659" cy="1584176"/>
          </a:xfrm>
          <a:prstGeom prst="rect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836348" y="4293096"/>
            <a:ext cx="2444554" cy="1584176"/>
          </a:xfrm>
          <a:prstGeom prst="rect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2789215" y="4293096"/>
            <a:ext cx="393700" cy="1584176"/>
            <a:chOff x="2286000" y="3341500"/>
            <a:chExt cx="393700" cy="2286000"/>
          </a:xfrm>
          <a:solidFill>
            <a:srgbClr val="C6BABA"/>
          </a:solidFill>
        </p:grpSpPr>
        <p:sp>
          <p:nvSpPr>
            <p:cNvPr id="15" name="직사각형 14"/>
            <p:cNvSpPr/>
            <p:nvPr/>
          </p:nvSpPr>
          <p:spPr>
            <a:xfrm flipV="1">
              <a:off x="2286000" y="3341500"/>
              <a:ext cx="184150" cy="228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/>
            <p:cNvSpPr/>
            <p:nvPr/>
          </p:nvSpPr>
          <p:spPr>
            <a:xfrm rot="5400000">
              <a:off x="2324698" y="4441227"/>
              <a:ext cx="500454" cy="2095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이등변 삼각형 16"/>
          <p:cNvSpPr/>
          <p:nvPr/>
        </p:nvSpPr>
        <p:spPr>
          <a:xfrm rot="5400000">
            <a:off x="2701667" y="5007708"/>
            <a:ext cx="377450" cy="209550"/>
          </a:xfrm>
          <a:prstGeom prst="triangl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5643807" y="4293096"/>
            <a:ext cx="393700" cy="1584176"/>
            <a:chOff x="2286000" y="3341500"/>
            <a:chExt cx="393700" cy="2286000"/>
          </a:xfrm>
          <a:solidFill>
            <a:srgbClr val="C6BABA"/>
          </a:solidFill>
        </p:grpSpPr>
        <p:sp>
          <p:nvSpPr>
            <p:cNvPr id="19" name="직사각형 18"/>
            <p:cNvSpPr/>
            <p:nvPr/>
          </p:nvSpPr>
          <p:spPr>
            <a:xfrm flipV="1">
              <a:off x="2286000" y="3341500"/>
              <a:ext cx="184150" cy="228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 rot="5400000">
              <a:off x="2324696" y="4441229"/>
              <a:ext cx="500457" cy="2095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이등변 삼각형 20"/>
          <p:cNvSpPr/>
          <p:nvPr/>
        </p:nvSpPr>
        <p:spPr>
          <a:xfrm rot="5400000">
            <a:off x="5559857" y="5007708"/>
            <a:ext cx="377450" cy="209550"/>
          </a:xfrm>
          <a:prstGeom prst="triangl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89418" y="4509120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latin typeface="Sandoll 고딕Neo2 05 SemiBold" pitchFamily="34" charset="-127"/>
                <a:ea typeface="Sandoll 고딕Neo2 05 SemiBold" pitchFamily="34" charset="-127"/>
              </a:rPr>
              <a:t>기업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3761318" y="4509120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latin typeface="Sandoll 고딕Neo2 05 SemiBold" panose="020B0600000101010101" pitchFamily="34" charset="-127"/>
                <a:ea typeface="Sandoll 고딕Neo2 05 SemiBold" panose="020B0600000101010101" pitchFamily="34" charset="-127"/>
              </a:rPr>
              <a:t>쿠폰 </a:t>
            </a:r>
            <a:r>
              <a:rPr lang="ko-KR" altLang="en-US" dirty="0" err="1">
                <a:latin typeface="Sandoll 고딕Neo2 05 SemiBold" panose="020B0600000101010101" pitchFamily="34" charset="-127"/>
                <a:ea typeface="Sandoll 고딕Neo2 05 SemiBold" panose="020B0600000101010101" pitchFamily="34" charset="-127"/>
              </a:rPr>
              <a:t>발행사</a:t>
            </a:r>
            <a:endParaRPr lang="ko-KR" altLang="en-US" dirty="0">
              <a:latin typeface="Sandoll 고딕Neo2 05 SemiBold" panose="020B0600000101010101" pitchFamily="34" charset="-127"/>
              <a:ea typeface="Sandoll 고딕Neo2 05 SemiBold" panose="020B0600000101010101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865666" y="4509120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latin typeface="Sandoll 고딕Neo2 05 SemiBold" pitchFamily="34" charset="-127"/>
                <a:ea typeface="Sandoll 고딕Neo2 05 SemiBold" pitchFamily="34" charset="-127"/>
              </a:rPr>
              <a:t>고객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4210" y="4941168"/>
            <a:ext cx="18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다양한 마케팅 활용 가능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고객께 사은품 증정 편리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최소한의 고객정보 수취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    (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전화번호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1840" y="4941168"/>
            <a:ext cx="2592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전국 기반 매장 사용 가능 쿠폰 보유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당일 내 신속한 쿠폰 발송 가능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즉시적인 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CS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응대 가능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   (</a:t>
            </a:r>
            <a:r>
              <a:rPr lang="ko-KR" altLang="en-US" sz="1200" dirty="0" err="1">
                <a:latin typeface="Sandoll 고딕Neo2 02 Light" pitchFamily="34" charset="-127"/>
                <a:ea typeface="Sandoll 고딕Neo2 02 Light" pitchFamily="34" charset="-127"/>
              </a:rPr>
              <a:t>재발송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, </a:t>
            </a: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번호 정정 등</a:t>
            </a:r>
            <a:r>
              <a:rPr lang="en-US" altLang="ko-KR" sz="12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7221" y="4941168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인근 매장에서 손쉽게 사용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유효기간 내 언제라도 사용 가능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분실 시 재발급 가능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200" dirty="0">
                <a:latin typeface="Sandoll 고딕Neo2 02 Light" pitchFamily="34" charset="-127"/>
                <a:ea typeface="Sandoll 고딕Neo2 02 Light" pitchFamily="34" charset="-127"/>
              </a:rPr>
              <a:t>타인에게 선물 가능</a:t>
            </a:r>
            <a:endParaRPr lang="en-US" altLang="ko-KR" sz="1200" dirty="0"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08331" y="2420888"/>
            <a:ext cx="7472570" cy="1728192"/>
          </a:xfrm>
          <a:prstGeom prst="rect">
            <a:avLst/>
          </a:prstGeom>
          <a:solidFill>
            <a:srgbClr val="F3F1F1"/>
          </a:solidFill>
          <a:ln w="57150">
            <a:solidFill>
              <a:srgbClr val="E1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3535829" y="2276872"/>
            <a:ext cx="2016899" cy="292388"/>
          </a:xfrm>
          <a:prstGeom prst="rect">
            <a:avLst/>
          </a:prstGeom>
          <a:solidFill>
            <a:srgbClr val="F3F1F1"/>
          </a:solidFill>
        </p:spPr>
        <p:txBody>
          <a:bodyPr wrap="none" rtlCol="0">
            <a:spAutoFit/>
          </a:bodyPr>
          <a:lstStyle/>
          <a:p>
            <a:r>
              <a:rPr lang="ko-KR" alt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andoll 고딕Neo2 06 Bold" pitchFamily="34" charset="-127"/>
                <a:ea typeface="Sandoll 고딕Neo2 06 Bold" pitchFamily="34" charset="-127"/>
                <a:cs typeface="Aharoni" pitchFamily="2" charset="-79"/>
              </a:rPr>
              <a:t>모바일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고딕Neo2 06 Bold" pitchFamily="34" charset="-127"/>
                <a:ea typeface="Sandoll 고딕Neo2 06 Bold" pitchFamily="34" charset="-127"/>
                <a:cs typeface="Aharoni" pitchFamily="2" charset="-79"/>
              </a:rPr>
              <a:t> 쿠폰 발송 프로세스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0339" y="3645024"/>
            <a:ext cx="777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① 고객 추첨</a:t>
            </a:r>
            <a:endParaRPr lang="en-US" altLang="ko-KR" sz="900" dirty="0"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5169" y="364502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② 쿠폰 </a:t>
            </a:r>
            <a:r>
              <a:rPr lang="ko-KR" altLang="en-US" sz="900" dirty="0" err="1">
                <a:latin typeface="Sandoll 고딕Neo2 02 Light" pitchFamily="34" charset="-127"/>
                <a:ea typeface="Sandoll 고딕Neo2 02 Light" pitchFamily="34" charset="-127"/>
              </a:rPr>
              <a:t>발행사</a:t>
            </a:r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 요청</a:t>
            </a:r>
            <a:endParaRPr lang="en-US" altLang="ko-KR" sz="9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algn="ctr"/>
            <a:r>
              <a:rPr lang="en-US" altLang="ko-KR" sz="900" dirty="0">
                <a:latin typeface="Sandoll 고딕Neo2 02 Light" pitchFamily="34" charset="-127"/>
                <a:ea typeface="Sandoll 고딕Neo2 02 Light" pitchFamily="34" charset="-127"/>
              </a:rPr>
              <a:t>(</a:t>
            </a:r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전화번호 등 전달</a:t>
            </a:r>
            <a:r>
              <a:rPr lang="en-US" altLang="ko-KR" sz="9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18919" y="364502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③ 쿠폰</a:t>
            </a:r>
            <a:r>
              <a:rPr lang="en-US" altLang="ko-KR" sz="900" dirty="0">
                <a:latin typeface="Sandoll 고딕Neo2 02 Light" pitchFamily="34" charset="-127"/>
                <a:ea typeface="Sandoll 고딕Neo2 02 Light" pitchFamily="34" charset="-127"/>
              </a:rPr>
              <a:t>(MMS)</a:t>
            </a:r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발급</a:t>
            </a:r>
            <a:endParaRPr lang="en-US" altLang="ko-KR" sz="900" dirty="0">
              <a:latin typeface="Sandoll 고딕Neo2 02 Light" pitchFamily="34" charset="-127"/>
              <a:ea typeface="Sandoll 고딕Neo2 02 Light" pitchFamily="34" charset="-127"/>
            </a:endParaRPr>
          </a:p>
          <a:p>
            <a:pPr algn="ctr"/>
            <a:r>
              <a:rPr lang="en-US" altLang="ko-KR" sz="900" dirty="0">
                <a:latin typeface="Sandoll 고딕Neo2 02 Light" pitchFamily="34" charset="-127"/>
                <a:ea typeface="Sandoll 고딕Neo2 02 Light" pitchFamily="34" charset="-127"/>
              </a:rPr>
              <a:t>(</a:t>
            </a:r>
            <a:r>
              <a:rPr lang="ko-KR" altLang="en-US" sz="900" dirty="0" err="1">
                <a:latin typeface="Sandoll 고딕Neo2 02 Light" pitchFamily="34" charset="-127"/>
                <a:ea typeface="Sandoll 고딕Neo2 02 Light" pitchFamily="34" charset="-127"/>
              </a:rPr>
              <a:t>발행사</a:t>
            </a:r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 → 고객</a:t>
            </a:r>
            <a:r>
              <a:rPr lang="en-US" altLang="ko-KR" sz="900" dirty="0">
                <a:latin typeface="Sandoll 고딕Neo2 02 Light" pitchFamily="34" charset="-127"/>
                <a:ea typeface="Sandoll 고딕Neo2 02 Light" pitchFamily="34" charset="-127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66820" y="3645024"/>
            <a:ext cx="7777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④ 매장 방문</a:t>
            </a:r>
            <a:endParaRPr lang="en-US" altLang="ko-KR" sz="900" dirty="0"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16605" y="3645024"/>
            <a:ext cx="1479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⑤ 수신한 쿠폰</a:t>
            </a:r>
            <a:r>
              <a:rPr lang="en-US" altLang="ko-KR" sz="900" dirty="0">
                <a:latin typeface="Sandoll 고딕Neo2 02 Light" pitchFamily="34" charset="-127"/>
                <a:ea typeface="Sandoll 고딕Neo2 02 Light" pitchFamily="34" charset="-127"/>
              </a:rPr>
              <a:t>(MMS) </a:t>
            </a:r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제시 </a:t>
            </a:r>
            <a:endParaRPr lang="en-US" altLang="ko-KR" sz="900" dirty="0"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15463" y="3645024"/>
            <a:ext cx="777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Sandoll 고딕Neo2 02 Light" pitchFamily="34" charset="-127"/>
                <a:ea typeface="Sandoll 고딕Neo2 02 Light" pitchFamily="34" charset="-127"/>
              </a:rPr>
              <a:t>⑥ 상품 수령</a:t>
            </a:r>
            <a:endParaRPr lang="en-US" altLang="ko-KR" sz="900" dirty="0"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016224" y="2708920"/>
            <a:ext cx="927973" cy="927973"/>
          </a:xfrm>
          <a:prstGeom prst="ellips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2238917" y="2708920"/>
            <a:ext cx="927973" cy="927973"/>
          </a:xfrm>
          <a:prstGeom prst="ellips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3447519" y="2708920"/>
            <a:ext cx="927973" cy="927973"/>
          </a:xfrm>
          <a:prstGeom prst="ellips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4688632" y="2708920"/>
            <a:ext cx="927973" cy="927973"/>
          </a:xfrm>
          <a:prstGeom prst="ellips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5877027" y="2708920"/>
            <a:ext cx="927973" cy="927973"/>
          </a:xfrm>
          <a:prstGeom prst="ellips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7056765" y="2708920"/>
            <a:ext cx="927973" cy="927973"/>
          </a:xfrm>
          <a:prstGeom prst="ellipse">
            <a:avLst/>
          </a:prstGeom>
          <a:solidFill>
            <a:srgbClr val="E1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4" y="2867769"/>
            <a:ext cx="626368" cy="6263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1" y="2907441"/>
            <a:ext cx="553185" cy="55318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84" y="2924944"/>
            <a:ext cx="554360" cy="55436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14" y="2926466"/>
            <a:ext cx="603498" cy="603498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12" y="2856932"/>
            <a:ext cx="644076" cy="644076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0" y="3068960"/>
            <a:ext cx="239964" cy="239964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52" y="2874640"/>
            <a:ext cx="626368" cy="62636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916232" y="29969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2 02 Light" pitchFamily="34" charset="-127"/>
                <a:ea typeface="Sandoll 고딕Neo2 02 Light" pitchFamily="34" charset="-127"/>
              </a:rPr>
              <a:t>&gt;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43294" y="29969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2 02 Light" pitchFamily="34" charset="-127"/>
                <a:ea typeface="Sandoll 고딕Neo2 02 Light" pitchFamily="34" charset="-127"/>
              </a:rPr>
              <a:t>&gt;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64504" y="29969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2 02 Light" pitchFamily="34" charset="-127"/>
                <a:ea typeface="Sandoll 고딕Neo2 02 Light" pitchFamily="34" charset="-127"/>
              </a:rPr>
              <a:t>&gt;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06201" y="29969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2 02 Light" pitchFamily="34" charset="-127"/>
                <a:ea typeface="Sandoll 고딕Neo2 02 Light" pitchFamily="34" charset="-127"/>
              </a:rPr>
              <a:t>&gt;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72369" y="29969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2 02 Light" pitchFamily="34" charset="-127"/>
                <a:ea typeface="Sandoll 고딕Neo2 02 Light" pitchFamily="34" charset="-127"/>
              </a:rPr>
              <a:t>&gt;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Sandoll 고딕Neo2 02 Light" pitchFamily="34" charset="-127"/>
              <a:ea typeface="Sandoll 고딕Neo2 02 Light" pitchFamily="34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76776" y="1700808"/>
            <a:ext cx="459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On/ Off line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가맹점 상품을 </a:t>
            </a:r>
            <a:r>
              <a:rPr lang="ko-KR" altLang="en-US" sz="1200" dirty="0" err="1">
                <a:latin typeface="Sandoll 고딕Neo2 01 UltraLight" pitchFamily="34" charset="-127"/>
                <a:ea typeface="Sandoll 고딕Neo2 01 UltraLight" pitchFamily="34" charset="-127"/>
              </a:rPr>
              <a:t>모바일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 쿠폰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(MMS)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으로 발행하여</a:t>
            </a:r>
            <a:endParaRPr lang="en-US" altLang="ko-KR" sz="1200" dirty="0">
              <a:latin typeface="Sandoll 고딕Neo2 01 UltraLight" pitchFamily="34" charset="-127"/>
              <a:ea typeface="Sandoll 고딕Neo2 01 UltraLight" pitchFamily="34" charset="-127"/>
            </a:endParaRPr>
          </a:p>
          <a:p>
            <a:pPr algn="ctr"/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매장 방문 후</a:t>
            </a:r>
            <a:r>
              <a:rPr lang="en-US" altLang="ko-KR" sz="1200" dirty="0">
                <a:latin typeface="Sandoll 고딕Neo2 01 UltraLight" pitchFamily="34" charset="-127"/>
                <a:ea typeface="Sandoll 고딕Neo2 01 UltraLight" pitchFamily="34" charset="-127"/>
              </a:rPr>
              <a:t> </a:t>
            </a:r>
            <a:r>
              <a:rPr lang="ko-KR" altLang="en-US" sz="1200" dirty="0">
                <a:latin typeface="Sandoll 고딕Neo2 01 UltraLight" pitchFamily="34" charset="-127"/>
                <a:ea typeface="Sandoll 고딕Neo2 01 UltraLight" pitchFamily="34" charset="-127"/>
              </a:rPr>
              <a:t>쿠폰을 제시하면 해당 상품 교환 및 금액만큼 혜택을 제공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50875" y="1268760"/>
            <a:ext cx="6859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Sandoll 고딕Neo2 03 Regular" pitchFamily="34" charset="-127"/>
                <a:ea typeface="Sandoll 고딕Neo2 03 Regular" pitchFamily="34" charset="-127"/>
              </a:rPr>
              <a:t>기업과 고객에게 혜택을 제공하는 </a:t>
            </a:r>
            <a:r>
              <a:rPr lang="en-US" altLang="ko-KR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Digital Coupon </a:t>
            </a:r>
            <a:r>
              <a:rPr lang="ko-KR" altLang="en-US" sz="2200" dirty="0">
                <a:solidFill>
                  <a:srgbClr val="E95A55"/>
                </a:solidFill>
                <a:latin typeface="Sandoll 고딕Neo2 03 Regular" pitchFamily="34" charset="-127"/>
                <a:ea typeface="Sandoll 고딕Neo2 03 Regular" pitchFamily="34" charset="-127"/>
              </a:rPr>
              <a:t>서비스</a:t>
            </a:r>
            <a:endParaRPr lang="en-US" altLang="ko-KR" sz="2200" dirty="0">
              <a:solidFill>
                <a:srgbClr val="E95A55"/>
              </a:solidFill>
              <a:latin typeface="Sandoll 고딕Neo2 03 Regular" pitchFamily="34" charset="-127"/>
              <a:ea typeface="Sandoll 고딕Neo2 03 Regular" pitchFamily="34" charset="-127"/>
            </a:endParaRPr>
          </a:p>
        </p:txBody>
      </p:sp>
      <p:pic>
        <p:nvPicPr>
          <p:cNvPr id="60" name="Picture 2" descr="C:\Users\com001\Desktop\회사 관련 자료\IMCOMZ_LOGO(new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" y="6479839"/>
            <a:ext cx="1090737" cy="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1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>
            <a:alpha val="46001"/>
          </a:srgbClr>
        </a:solidFill>
        <a:ln>
          <a:noFill/>
        </a:ln>
        <a:extLst>
          <a:ext uri="{91240B29-F687-4F45-9708-019B960494DF}">
            <a14:hiddenLine xmlns:a14="http://schemas.microsoft.com/office/drawing/2010/main" w="0">
              <a:solidFill>
                <a:srgbClr val="FFFFFF"/>
              </a:solidFill>
              <a:prstDash val="solid"/>
              <a:round/>
              <a:headEnd/>
              <a:tailEnd/>
            </a14:hiddenLine>
          </a:ext>
        </a:extLst>
      </a:spPr>
      <a:bodyPr/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1314</Words>
  <Application>Microsoft Office PowerPoint</Application>
  <PresentationFormat>화면 슬라이드 쇼(4:3)</PresentationFormat>
  <Paragraphs>258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Sandoll 고딕Neo1 02 UltraLight</vt:lpstr>
      <vt:lpstr>Sandoll 고딕Neo2 01 UltraLight</vt:lpstr>
      <vt:lpstr>Sandoll 고딕Neo2 02 Light</vt:lpstr>
      <vt:lpstr>Sandoll 고딕Neo2 03 Regular</vt:lpstr>
      <vt:lpstr>Sandoll 고딕Neo2 05 SemiBold</vt:lpstr>
      <vt:lpstr>Sandoll 고딕Neo2 06 Bold</vt:lpstr>
      <vt:lpstr>Sandoll 고딕Neo2 07 ExtraBold</vt:lpstr>
      <vt:lpstr>Sandoll 시네마극장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com</dc:creator>
  <cp:lastModifiedBy>지늉이</cp:lastModifiedBy>
  <cp:revision>81</cp:revision>
  <dcterms:created xsi:type="dcterms:W3CDTF">2017-10-11T07:42:37Z</dcterms:created>
  <dcterms:modified xsi:type="dcterms:W3CDTF">2021-11-18T06:52:11Z</dcterms:modified>
</cp:coreProperties>
</file>